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Geometos Neue 1" charset="1" panose="00000000000000000000"/>
      <p:regular r:id="rId38"/>
    </p:embeddedFont>
    <p:embeddedFont>
      <p:font typeface="Roboto 1" charset="1" panose="02000000000000000000"/>
      <p:regular r:id="rId39"/>
    </p:embeddedFont>
    <p:embeddedFont>
      <p:font typeface="Roboto 1 Bold" charset="1" panose="02000000000000000000"/>
      <p:regular r:id="rId40"/>
    </p:embeddedFont>
    <p:embeddedFont>
      <p:font typeface="Geometos" charset="1" panose="00000000000000000000"/>
      <p:regular r:id="rId41"/>
    </p:embeddedFont>
    <p:embeddedFont>
      <p:font typeface="Geometos Neue 2" charset="1" panose="00000000000000000000"/>
      <p:regular r:id="rId42"/>
    </p:embeddedFont>
    <p:embeddedFont>
      <p:font typeface="Roboto 2" charset="1" panose="02000000000000000000"/>
      <p:regular r:id="rId43"/>
    </p:embeddedFont>
    <p:embeddedFont>
      <p:font typeface="Roboto 2 Bold" charset="1" panose="02000000000000000000"/>
      <p:regular r:id="rId44"/>
    </p:embeddedFont>
    <p:embeddedFont>
      <p:font typeface="Geometos Neue 3 Extra-Light" charset="1" panose="00000000000000000000"/>
      <p:regular r:id="rId45"/>
    </p:embeddedFont>
    <p:embeddedFont>
      <p:font typeface="Geometos Neue 3 Bold" charset="1" panose="00000000000000000000"/>
      <p:regular r:id="rId46"/>
    </p:embeddedFont>
    <p:embeddedFont>
      <p:font typeface="Geometos Neue 4" charset="1" panose="00000000000000000000"/>
      <p:regular r:id="rId47"/>
    </p:embeddedFont>
    <p:embeddedFont>
      <p:font typeface="Geometos Neue 3" charset="1" panose="00000000000000000000"/>
      <p:regular r:id="rId48"/>
    </p:embeddedFont>
    <p:embeddedFont>
      <p:font typeface="Roboto 3" charset="1" panose="02000000000000000000"/>
      <p:regular r:id="rId49"/>
    </p:embeddedFont>
    <p:embeddedFont>
      <p:font typeface="Roboto 2 Thin" charset="1" panose="02000000000000000000"/>
      <p:regular r:id="rId50"/>
    </p:embeddedFont>
    <p:embeddedFont>
      <p:font typeface="Helveticish" charset="1" panose="020B0604020202020204"/>
      <p:regular r:id="rId51"/>
    </p:embeddedFont>
    <p:embeddedFont>
      <p:font typeface="Geometos Neue 5" charset="1" panose="00000000000000000000"/>
      <p:regular r:id="rId52"/>
    </p:embeddedFont>
    <p:embeddedFont>
      <p:font typeface="Geometos Neue 6" charset="1" panose="00000000000000000000"/>
      <p:regular r:id="rId53"/>
    </p:embeddedFont>
    <p:embeddedFont>
      <p:font typeface="Geometos Neue 7" charset="1" panose="00000000000000000000"/>
      <p:regular r:id="rId54"/>
    </p:embeddedFont>
    <p:embeddedFont>
      <p:font typeface="Geometos Neue 8" charset="1" panose="00000000000000000000"/>
      <p:regular r:id="rId55"/>
    </p:embeddedFont>
    <p:embeddedFont>
      <p:font typeface="Roboto 3 Bold" charset="1" panose="02000000000000000000"/>
      <p:regular r:id="rId57"/>
    </p:embeddedFont>
    <p:embeddedFont>
      <p:font typeface="Roboto Condensed Light" charset="1" panose="02000000000000000000"/>
      <p:regular r:id="rId58"/>
    </p:embeddedFont>
    <p:embeddedFont>
      <p:font typeface="Geometos Neue 9 Bold" charset="1" panose="00000000000000000000"/>
      <p:regular r:id="rId59"/>
    </p:embeddedFont>
    <p:embeddedFont>
      <p:font typeface="Helvetica Neue LT Std 1" charset="1" panose="020B0804020202020204"/>
      <p:regular r:id="rId60"/>
    </p:embeddedFont>
    <p:embeddedFont>
      <p:font typeface="Geometos Neue 10" charset="1" panose="00000000000000000000"/>
      <p:regular r:id="rId61"/>
    </p:embeddedFont>
    <p:embeddedFont>
      <p:font typeface="Adelle Sans Bold" charset="1" panose="00000800000000000000"/>
      <p:regular r:id="rId63"/>
    </p:embeddedFont>
    <p:embeddedFont>
      <p:font typeface="Proxima Nova 2" charset="1" panose="02000506030000020004"/>
      <p:regular r:id="rId64"/>
    </p:embeddedFont>
    <p:embeddedFont>
      <p:font typeface="Helvetica Neue LT Std 2" charset="1" panose="020B060402020202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2.fntdata"/><Relationship Id="rId47" Type="http://schemas.openxmlformats.org/officeDocument/2006/relationships/font" Target="fonts/font47.fntdata"/><Relationship Id="rId50" Type="http://schemas.openxmlformats.org/officeDocument/2006/relationships/font" Target="fonts/font50.fntdata"/><Relationship Id="rId55" Type="http://schemas.openxmlformats.org/officeDocument/2006/relationships/font" Target="fonts/font55.fntdata"/><Relationship Id="rId63" Type="http://schemas.openxmlformats.org/officeDocument/2006/relationships/font" Target="fonts/font63.fntdata"/><Relationship Id="rId68" Type="http://schemas.openxmlformats.org/officeDocument/2006/relationships/customXml" Target="../customXml/item3.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Slide" Target="notesSlides/notesSlide1.xml"/><Relationship Id="rId40" Type="http://schemas.openxmlformats.org/officeDocument/2006/relationships/font" Target="fonts/font40.fntdata"/><Relationship Id="rId45" Type="http://schemas.openxmlformats.org/officeDocument/2006/relationships/font" Target="fonts/font45.fntdata"/><Relationship Id="rId53" Type="http://schemas.openxmlformats.org/officeDocument/2006/relationships/font" Target="fonts/font53.fntdata"/><Relationship Id="rId58" Type="http://schemas.openxmlformats.org/officeDocument/2006/relationships/font" Target="fonts/font58.fntdata"/><Relationship Id="rId66" Type="http://schemas.openxmlformats.org/officeDocument/2006/relationships/customXml" Target="../customXml/item1.xml"/><Relationship Id="rId5" Type="http://schemas.openxmlformats.org/officeDocument/2006/relationships/tableStyles" Target="tableStyles.xml"/><Relationship Id="rId61" Type="http://schemas.openxmlformats.org/officeDocument/2006/relationships/font" Target="fonts/font6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43.fntdata"/><Relationship Id="rId48" Type="http://schemas.openxmlformats.org/officeDocument/2006/relationships/font" Target="fonts/font48.fntdata"/><Relationship Id="rId56" Type="http://schemas.openxmlformats.org/officeDocument/2006/relationships/notesSlide" Target="notesSlides/notesSlide2.xml"/><Relationship Id="rId64" Type="http://schemas.openxmlformats.org/officeDocument/2006/relationships/font" Target="fonts/font64.fntdata"/><Relationship Id="rId51" Type="http://schemas.openxmlformats.org/officeDocument/2006/relationships/font" Target="fonts/font51.fntdata"/><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8.fntdata"/><Relationship Id="rId46" Type="http://schemas.openxmlformats.org/officeDocument/2006/relationships/font" Target="fonts/font46.fntdata"/><Relationship Id="rId59" Type="http://schemas.openxmlformats.org/officeDocument/2006/relationships/font" Target="fonts/font59.fntdata"/><Relationship Id="rId67"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font" Target="fonts/font41.fntdata"/><Relationship Id="rId54" Type="http://schemas.openxmlformats.org/officeDocument/2006/relationships/font" Target="fonts/font54.fntdata"/><Relationship Id="rId62" Type="http://schemas.openxmlformats.org/officeDocument/2006/relationships/notesSlide" Target="notesSlides/notesSlide3.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2.xml"/><Relationship Id="rId49" Type="http://schemas.openxmlformats.org/officeDocument/2006/relationships/font" Target="fonts/font49.fntdata"/><Relationship Id="rId57" Type="http://schemas.openxmlformats.org/officeDocument/2006/relationships/font" Target="fonts/font5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4.fntdata"/><Relationship Id="rId52" Type="http://schemas.openxmlformats.org/officeDocument/2006/relationships/font" Target="fonts/font52.fntdata"/><Relationship Id="rId60" Type="http://schemas.openxmlformats.org/officeDocument/2006/relationships/font" Target="fonts/font60.fntdata"/><Relationship Id="rId65" Type="http://schemas.openxmlformats.org/officeDocument/2006/relationships/font" Target="fonts/font65.fntdata"/><Relationship Id="rId4" Type="http://schemas.openxmlformats.org/officeDocument/2006/relationships/theme" Target="theme/theme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39.fntdata"/></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Based off our successes and learnings from 2024 we've developed a proposed social strategy for 2025.</a:t>
            </a:r>
          </a:p>
          <a:p>
            <a:r>
              <a:rPr lang="en-US"/>
              <a:t/>
            </a:r>
          </a:p>
          <a:p>
            <a:r>
              <a:rPr lang="en-US"/>
              <a:t>Four key elements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jpe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jpeg" Type="http://schemas.openxmlformats.org/officeDocument/2006/relationships/image"/><Relationship Id="rId6" Target="../media/image32.png" Type="http://schemas.openxmlformats.org/officeDocument/2006/relationships/image"/><Relationship Id="rId7" Target="../media/image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3.jpeg" Type="http://schemas.openxmlformats.org/officeDocument/2006/relationships/image"/><Relationship Id="rId4" Target="../media/image34.png" Type="http://schemas.openxmlformats.org/officeDocument/2006/relationships/image"/><Relationship Id="rId5" Target="../media/image35.jpeg" Type="http://schemas.openxmlformats.org/officeDocument/2006/relationships/image"/><Relationship Id="rId6" Target="../media/image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6.png" Type="http://schemas.openxmlformats.org/officeDocument/2006/relationships/image"/><Relationship Id="rId4" Target="../media/image7.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sv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 Id="rId7" Target="../media/image52.jpeg" Type="http://schemas.openxmlformats.org/officeDocument/2006/relationships/image"/><Relationship Id="rId8" Target="../media/VAGrS0-40A0.mp4" Type="http://schemas.openxmlformats.org/officeDocument/2006/relationships/video"/><Relationship Id="rId9" Target="../media/VAGrS0-40A0.mp4" Type="http://schemas.microsoft.com/office/2007/relationships/media"/></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5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5.png" Type="http://schemas.openxmlformats.org/officeDocument/2006/relationships/image"/><Relationship Id="rId4" Target="../media/image56.png" Type="http://schemas.openxmlformats.org/officeDocument/2006/relationships/image"/><Relationship Id="rId5" Target="../media/image7.png" Type="http://schemas.openxmlformats.org/officeDocument/2006/relationships/image"/><Relationship Id="rId6" Target="../media/image57.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8.gif" Type="http://schemas.openxmlformats.org/officeDocument/2006/relationships/image"/><Relationship Id="rId4" Target="../media/image59.gif" Type="http://schemas.openxmlformats.org/officeDocument/2006/relationships/image"/><Relationship Id="rId5" Target="../media/image60.gif" Type="http://schemas.openxmlformats.org/officeDocument/2006/relationships/image"/><Relationship Id="rId6" Target="../media/image61.gif" Type="http://schemas.openxmlformats.org/officeDocument/2006/relationships/image"/><Relationship Id="rId7" Target="../media/image62.gif" Type="http://schemas.openxmlformats.org/officeDocument/2006/relationships/image"/><Relationship Id="rId8" Target="../media/image63.gif" Type="http://schemas.openxmlformats.org/officeDocument/2006/relationships/image"/><Relationship Id="rId9" Target="../media/image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png" Type="http://schemas.openxmlformats.org/officeDocument/2006/relationships/image"/><Relationship Id="rId11" Target="../media/image7.png" Type="http://schemas.openxmlformats.org/officeDocument/2006/relationships/image"/><Relationship Id="rId2" Target="../notesSlides/notesSlide3.xml" Type="http://schemas.openxmlformats.org/officeDocument/2006/relationships/notesSlide"/><Relationship Id="rId3" Target="../media/image1.jpe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68.png" Type="http://schemas.openxmlformats.org/officeDocument/2006/relationships/image"/><Relationship Id="rId7" Target="../media/image69.svg" Type="http://schemas.openxmlformats.org/officeDocument/2006/relationships/image"/><Relationship Id="rId8" Target="../media/image70.png" Type="http://schemas.openxmlformats.org/officeDocument/2006/relationships/image"/><Relationship Id="rId9" Target="../media/image7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3.jpeg" Type="http://schemas.openxmlformats.org/officeDocument/2006/relationships/image"/><Relationship Id="rId4" Target="../media/image53.jpeg" Type="http://schemas.openxmlformats.org/officeDocument/2006/relationships/image"/><Relationship Id="rId5" Target="../media/image74.jpeg" Type="http://schemas.openxmlformats.org/officeDocument/2006/relationships/image"/><Relationship Id="rId6" Target="../media/image75.jpeg" Type="http://schemas.openxmlformats.org/officeDocument/2006/relationships/image"/><Relationship Id="rId7" Target="https://www.facebook.com/business/news/tags/best-practices" TargetMode="External" Type="http://schemas.openxmlformats.org/officeDocument/2006/relationships/hyperlink"/><Relationship Id="rId8" Target="../media/image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6.jpe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https://business.instagram.com/blog/" TargetMode="External" Type="http://schemas.openxmlformats.org/officeDocument/2006/relationships/hyperlink"/><Relationship Id="rId7" Target="../media/image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9.jpeg" Type="http://schemas.openxmlformats.org/officeDocument/2006/relationships/image"/><Relationship Id="rId4" Target="../media/image80.jpeg" Type="http://schemas.openxmlformats.org/officeDocument/2006/relationships/image"/><Relationship Id="rId5" Target="../media/image81.jpeg" Type="http://schemas.openxmlformats.org/officeDocument/2006/relationships/image"/><Relationship Id="rId6" Target="../media/image82.jpeg" Type="http://schemas.openxmlformats.org/officeDocument/2006/relationships/image"/><Relationship Id="rId7" Target="https://business.linkedin.com/marketing-solutions/company-pages/best-practices" TargetMode="External" Type="http://schemas.openxmlformats.org/officeDocument/2006/relationships/hyperlink"/><Relationship Id="rId8" Target="../media/image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https://support.google.com/youtube/answer/2887282?hl=en&amp;ref_topic=9257785" TargetMode="External" Type="http://schemas.openxmlformats.org/officeDocument/2006/relationships/hyperlink"/><Relationship Id="rId11" Target="https://support.google.com/youtube/answer/141805?hl=en&amp;ref_topic=9257531" TargetMode="External" Type="http://schemas.openxmlformats.org/officeDocument/2006/relationships/hyperlink"/><Relationship Id="rId12" Target="https://support.google.com/youtube/answer/3027787?hl=en&amp;ref_topic=9257884" TargetMode="External" Type="http://schemas.openxmlformats.org/officeDocument/2006/relationships/hyperlink"/><Relationship Id="rId13" Target="https://www.thinkwithgoogle.com/products/youtube-trueview/" TargetMode="External" Type="http://schemas.openxmlformats.org/officeDocument/2006/relationships/hyperlink"/><Relationship Id="rId14" Target="https://support.google.com/youtube/?hl=en" TargetMode="External" Type="http://schemas.openxmlformats.org/officeDocument/2006/relationships/hyperlink"/><Relationship Id="rId15" Target="../media/image7.png" Type="http://schemas.openxmlformats.org/officeDocument/2006/relationships/image"/><Relationship Id="rId2" Target="../media/image1.jpeg" Type="http://schemas.openxmlformats.org/officeDocument/2006/relationships/image"/><Relationship Id="rId3" Target="../media/image83.png" Type="http://schemas.openxmlformats.org/officeDocument/2006/relationships/image"/><Relationship Id="rId4" Target="../media/image84.svg" Type="http://schemas.openxmlformats.org/officeDocument/2006/relationships/image"/><Relationship Id="rId5" Target="https://support.google.com/youtube/answer/6375112?hl=en&amp;ref_topic=9257782" TargetMode="External" Type="http://schemas.openxmlformats.org/officeDocument/2006/relationships/hyperlink"/><Relationship Id="rId6" Target="https://support.google.com/youtube/answer/72431?hl=en&amp;ref_topic=9257785" TargetMode="External" Type="http://schemas.openxmlformats.org/officeDocument/2006/relationships/hyperlink"/><Relationship Id="rId7" Target="https://support.google.com/youtube/answer/6147757?hl=en&amp;ref_topic=9257785" TargetMode="External" Type="http://schemas.openxmlformats.org/officeDocument/2006/relationships/hyperlink"/><Relationship Id="rId8" Target="https://support.google.com/youtube/answer/6388789?hl=en&amp;ref_topic=9257785" TargetMode="External" Type="http://schemas.openxmlformats.org/officeDocument/2006/relationships/hyperlink"/><Relationship Id="rId9" Target="https://support.google.com/youtube/answer/6140493?hl=en&amp;ref_topic=9257785"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jpe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7.png" Type="http://schemas.openxmlformats.org/officeDocument/2006/relationships/image"/><Relationship Id="rId8" Target="../media/image24.jpeg" Type="http://schemas.openxmlformats.org/officeDocument/2006/relationships/image"/><Relationship Id="rId9" Target="../media/image2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2217324" y="-296711"/>
            <a:ext cx="16286730" cy="7442828"/>
            <a:chOff x="0" y="0"/>
            <a:chExt cx="15665120" cy="7158760"/>
          </a:xfrm>
        </p:grpSpPr>
        <p:sp>
          <p:nvSpPr>
            <p:cNvPr name="Freeform 4" id="4"/>
            <p:cNvSpPr/>
            <p:nvPr/>
          </p:nvSpPr>
          <p:spPr>
            <a:xfrm flipH="false" flipV="false" rot="0">
              <a:off x="0" y="0"/>
              <a:ext cx="15665120" cy="7158760"/>
            </a:xfrm>
            <a:custGeom>
              <a:avLst/>
              <a:gdLst/>
              <a:ahLst/>
              <a:cxnLst/>
              <a:rect r="r" b="b" t="t" l="l"/>
              <a:pathLst>
                <a:path h="7158760" w="15665120">
                  <a:moveTo>
                    <a:pt x="15360320" y="0"/>
                  </a:moveTo>
                  <a:lnTo>
                    <a:pt x="304800" y="0"/>
                  </a:lnTo>
                  <a:cubicBezTo>
                    <a:pt x="135890" y="0"/>
                    <a:pt x="0" y="135890"/>
                    <a:pt x="0" y="304800"/>
                  </a:cubicBezTo>
                  <a:lnTo>
                    <a:pt x="0" y="6853960"/>
                  </a:lnTo>
                  <a:cubicBezTo>
                    <a:pt x="0" y="7022870"/>
                    <a:pt x="135890" y="7158760"/>
                    <a:pt x="304800" y="7158760"/>
                  </a:cubicBezTo>
                  <a:lnTo>
                    <a:pt x="15360320" y="7158760"/>
                  </a:lnTo>
                  <a:cubicBezTo>
                    <a:pt x="15529230" y="7158760"/>
                    <a:pt x="15665120" y="7022870"/>
                    <a:pt x="15665120" y="6853960"/>
                  </a:cubicBezTo>
                  <a:lnTo>
                    <a:pt x="15665120" y="304800"/>
                  </a:lnTo>
                  <a:cubicBezTo>
                    <a:pt x="15665120" y="135890"/>
                    <a:pt x="15529230" y="0"/>
                    <a:pt x="15360320" y="0"/>
                  </a:cubicBezTo>
                  <a:close/>
                </a:path>
              </a:pathLst>
            </a:custGeom>
            <a:solidFill>
              <a:srgbClr val="FFFFFF"/>
            </a:solidFill>
          </p:spPr>
        </p:sp>
      </p:grpSp>
      <p:grpSp>
        <p:nvGrpSpPr>
          <p:cNvPr name="Group 5" id="5"/>
          <p:cNvGrpSpPr/>
          <p:nvPr/>
        </p:nvGrpSpPr>
        <p:grpSpPr>
          <a:xfrm rot="0">
            <a:off x="2929540" y="3779552"/>
            <a:ext cx="7431149" cy="1664012"/>
            <a:chOff x="0" y="0"/>
            <a:chExt cx="9908199" cy="2218683"/>
          </a:xfrm>
        </p:grpSpPr>
        <p:sp>
          <p:nvSpPr>
            <p:cNvPr name="TextBox 6" id="6"/>
            <p:cNvSpPr txBox="true"/>
            <p:nvPr/>
          </p:nvSpPr>
          <p:spPr>
            <a:xfrm rot="0">
              <a:off x="0" y="257175"/>
              <a:ext cx="9908199" cy="1194967"/>
            </a:xfrm>
            <a:prstGeom prst="rect">
              <a:avLst/>
            </a:prstGeom>
          </p:spPr>
          <p:txBody>
            <a:bodyPr anchor="t" rtlCol="false" tIns="0" lIns="0" bIns="0" rIns="0">
              <a:spAutoFit/>
            </a:bodyPr>
            <a:lstStyle/>
            <a:p>
              <a:pPr algn="l">
                <a:lnSpc>
                  <a:spcPts val="5881"/>
                </a:lnSpc>
              </a:pPr>
              <a:r>
                <a:rPr lang="en-US" sz="7172">
                  <a:solidFill>
                    <a:srgbClr val="012169"/>
                  </a:solidFill>
                  <a:latin typeface="Geometos Neue 1"/>
                  <a:ea typeface="Geometos Neue 1"/>
                  <a:cs typeface="Geometos Neue 1"/>
                  <a:sym typeface="Geometos Neue 1"/>
                </a:rPr>
                <a:t>Marketing</a:t>
              </a:r>
            </a:p>
          </p:txBody>
        </p:sp>
        <p:sp>
          <p:nvSpPr>
            <p:cNvPr name="TextBox 7" id="7"/>
            <p:cNvSpPr txBox="true"/>
            <p:nvPr/>
          </p:nvSpPr>
          <p:spPr>
            <a:xfrm rot="0">
              <a:off x="0" y="1620396"/>
              <a:ext cx="8347539" cy="598287"/>
            </a:xfrm>
            <a:prstGeom prst="rect">
              <a:avLst/>
            </a:prstGeom>
          </p:spPr>
          <p:txBody>
            <a:bodyPr anchor="t" rtlCol="false" tIns="0" lIns="0" bIns="0" rIns="0">
              <a:spAutoFit/>
            </a:bodyPr>
            <a:lstStyle/>
            <a:p>
              <a:pPr algn="l">
                <a:lnSpc>
                  <a:spcPts val="3748"/>
                </a:lnSpc>
              </a:pPr>
              <a:r>
                <a:rPr lang="en-US" sz="2677">
                  <a:solidFill>
                    <a:srgbClr val="012169"/>
                  </a:solidFill>
                  <a:latin typeface="Roboto 1"/>
                  <a:ea typeface="Roboto 1"/>
                  <a:cs typeface="Roboto 1"/>
                  <a:sym typeface="Roboto 1"/>
                </a:rPr>
                <a:t>The Coldwell Banker Commercial Way</a:t>
              </a:r>
            </a:p>
          </p:txBody>
        </p:sp>
      </p:grpSp>
      <p:grpSp>
        <p:nvGrpSpPr>
          <p:cNvPr name="Group 8" id="8"/>
          <p:cNvGrpSpPr>
            <a:grpSpLocks noChangeAspect="true"/>
          </p:cNvGrpSpPr>
          <p:nvPr/>
        </p:nvGrpSpPr>
        <p:grpSpPr>
          <a:xfrm rot="0">
            <a:off x="9574286" y="1644142"/>
            <a:ext cx="9078931" cy="9078931"/>
            <a:chOff x="0" y="0"/>
            <a:chExt cx="6350000" cy="6350000"/>
          </a:xfrm>
        </p:grpSpPr>
        <p:sp>
          <p:nvSpPr>
            <p:cNvPr name="Freeform 9" id="9"/>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16760" t="0" r="-16760" b="0"/>
              </a:stretch>
            </a:blipFill>
          </p:spPr>
        </p:sp>
      </p:grpSp>
      <p:sp>
        <p:nvSpPr>
          <p:cNvPr name="Freeform 10" id="10"/>
          <p:cNvSpPr/>
          <p:nvPr/>
        </p:nvSpPr>
        <p:spPr>
          <a:xfrm flipH="false" flipV="false" rot="0">
            <a:off x="2929540" y="8321052"/>
            <a:ext cx="5700099" cy="937248"/>
          </a:xfrm>
          <a:custGeom>
            <a:avLst/>
            <a:gdLst/>
            <a:ahLst/>
            <a:cxnLst/>
            <a:rect r="r" b="b" t="t" l="l"/>
            <a:pathLst>
              <a:path h="937248" w="5700099">
                <a:moveTo>
                  <a:pt x="0" y="0"/>
                </a:moveTo>
                <a:lnTo>
                  <a:pt x="5700099" y="0"/>
                </a:lnTo>
                <a:lnTo>
                  <a:pt x="5700099" y="937248"/>
                </a:lnTo>
                <a:lnTo>
                  <a:pt x="0" y="937248"/>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115173" y="247176"/>
            <a:ext cx="4965859" cy="5025966"/>
          </a:xfrm>
          <a:custGeom>
            <a:avLst/>
            <a:gdLst/>
            <a:ahLst/>
            <a:cxnLst/>
            <a:rect r="r" b="b" t="t" l="l"/>
            <a:pathLst>
              <a:path h="5025966" w="4965859">
                <a:moveTo>
                  <a:pt x="0" y="0"/>
                </a:moveTo>
                <a:lnTo>
                  <a:pt x="4965859" y="0"/>
                </a:lnTo>
                <a:lnTo>
                  <a:pt x="4965859" y="5025966"/>
                </a:lnTo>
                <a:lnTo>
                  <a:pt x="0" y="5025966"/>
                </a:lnTo>
                <a:lnTo>
                  <a:pt x="0" y="0"/>
                </a:lnTo>
                <a:close/>
              </a:path>
            </a:pathLst>
          </a:custGeom>
          <a:blipFill>
            <a:blip r:embed="rId3"/>
            <a:stretch>
              <a:fillRect l="0" t="-16996" r="0" b="-14742"/>
            </a:stretch>
          </a:blipFill>
          <a:ln w="47625" cap="sq">
            <a:solidFill>
              <a:srgbClr val="FFFFFF"/>
            </a:solidFill>
            <a:prstDash val="solid"/>
            <a:miter/>
          </a:ln>
        </p:spPr>
      </p:sp>
      <p:sp>
        <p:nvSpPr>
          <p:cNvPr name="Freeform 4" id="4"/>
          <p:cNvSpPr/>
          <p:nvPr/>
        </p:nvSpPr>
        <p:spPr>
          <a:xfrm flipH="false" flipV="false" rot="0">
            <a:off x="7116792" y="4922831"/>
            <a:ext cx="5025966" cy="5025966"/>
          </a:xfrm>
          <a:custGeom>
            <a:avLst/>
            <a:gdLst/>
            <a:ahLst/>
            <a:cxnLst/>
            <a:rect r="r" b="b" t="t" l="l"/>
            <a:pathLst>
              <a:path h="5025966" w="5025966">
                <a:moveTo>
                  <a:pt x="0" y="0"/>
                </a:moveTo>
                <a:lnTo>
                  <a:pt x="5025966" y="0"/>
                </a:lnTo>
                <a:lnTo>
                  <a:pt x="5025966" y="5025966"/>
                </a:lnTo>
                <a:lnTo>
                  <a:pt x="0" y="5025966"/>
                </a:lnTo>
                <a:lnTo>
                  <a:pt x="0" y="0"/>
                </a:lnTo>
                <a:close/>
              </a:path>
            </a:pathLst>
          </a:custGeom>
          <a:blipFill>
            <a:blip r:embed="rId4"/>
            <a:stretch>
              <a:fillRect l="0" t="0" r="0" b="0"/>
            </a:stretch>
          </a:blipFill>
          <a:ln w="47625" cap="sq">
            <a:solidFill>
              <a:srgbClr val="FFFFFF"/>
            </a:solidFill>
            <a:prstDash val="solid"/>
            <a:miter/>
          </a:ln>
        </p:spPr>
      </p:sp>
      <p:sp>
        <p:nvSpPr>
          <p:cNvPr name="Freeform 5" id="5"/>
          <p:cNvSpPr/>
          <p:nvPr/>
        </p:nvSpPr>
        <p:spPr>
          <a:xfrm flipH="false" flipV="false" rot="0">
            <a:off x="11294724" y="247176"/>
            <a:ext cx="6701288" cy="5025966"/>
          </a:xfrm>
          <a:custGeom>
            <a:avLst/>
            <a:gdLst/>
            <a:ahLst/>
            <a:cxnLst/>
            <a:rect r="r" b="b" t="t" l="l"/>
            <a:pathLst>
              <a:path h="5025966" w="6701288">
                <a:moveTo>
                  <a:pt x="0" y="0"/>
                </a:moveTo>
                <a:lnTo>
                  <a:pt x="6701288" y="0"/>
                </a:lnTo>
                <a:lnTo>
                  <a:pt x="6701288" y="5025966"/>
                </a:lnTo>
                <a:lnTo>
                  <a:pt x="0" y="5025966"/>
                </a:lnTo>
                <a:lnTo>
                  <a:pt x="0" y="0"/>
                </a:lnTo>
                <a:close/>
              </a:path>
            </a:pathLst>
          </a:custGeom>
          <a:blipFill>
            <a:blip r:embed="rId5"/>
            <a:stretch>
              <a:fillRect l="0" t="0" r="0" b="0"/>
            </a:stretch>
          </a:blipFill>
          <a:ln w="47625" cap="sq">
            <a:solidFill>
              <a:srgbClr val="FFFFFF"/>
            </a:solidFill>
            <a:prstDash val="solid"/>
            <a:miter/>
          </a:ln>
        </p:spPr>
      </p:sp>
      <p:sp>
        <p:nvSpPr>
          <p:cNvPr name="Freeform 6" id="6"/>
          <p:cNvSpPr/>
          <p:nvPr/>
        </p:nvSpPr>
        <p:spPr>
          <a:xfrm flipH="false" flipV="false" rot="0">
            <a:off x="12804858" y="4922831"/>
            <a:ext cx="5066535" cy="5066535"/>
          </a:xfrm>
          <a:custGeom>
            <a:avLst/>
            <a:gdLst/>
            <a:ahLst/>
            <a:cxnLst/>
            <a:rect r="r" b="b" t="t" l="l"/>
            <a:pathLst>
              <a:path h="5066535" w="5066535">
                <a:moveTo>
                  <a:pt x="0" y="0"/>
                </a:moveTo>
                <a:lnTo>
                  <a:pt x="5066535" y="0"/>
                </a:lnTo>
                <a:lnTo>
                  <a:pt x="5066535" y="5066535"/>
                </a:lnTo>
                <a:lnTo>
                  <a:pt x="0" y="5066535"/>
                </a:lnTo>
                <a:lnTo>
                  <a:pt x="0" y="0"/>
                </a:lnTo>
                <a:close/>
              </a:path>
            </a:pathLst>
          </a:custGeom>
          <a:blipFill>
            <a:blip r:embed="rId6"/>
            <a:stretch>
              <a:fillRect l="0" t="0" r="0" b="0"/>
            </a:stretch>
          </a:blipFill>
          <a:ln w="47625" cap="sq">
            <a:solidFill>
              <a:srgbClr val="FFFFFF"/>
            </a:solidFill>
            <a:prstDash val="solid"/>
            <a:miter/>
          </a:ln>
        </p:spPr>
      </p:sp>
      <p:sp>
        <p:nvSpPr>
          <p:cNvPr name="TextBox 7" id="7"/>
          <p:cNvSpPr txBox="true"/>
          <p:nvPr/>
        </p:nvSpPr>
        <p:spPr>
          <a:xfrm rot="0">
            <a:off x="1028700" y="1913672"/>
            <a:ext cx="4625132" cy="2594603"/>
          </a:xfrm>
          <a:prstGeom prst="rect">
            <a:avLst/>
          </a:prstGeom>
        </p:spPr>
        <p:txBody>
          <a:bodyPr anchor="t" rtlCol="false" tIns="0" lIns="0" bIns="0" rIns="0">
            <a:spAutoFit/>
          </a:bodyPr>
          <a:lstStyle/>
          <a:p>
            <a:pPr algn="l" marL="453452" indent="-226726" lvl="1">
              <a:lnSpc>
                <a:spcPts val="2940"/>
              </a:lnSpc>
              <a:buFont typeface="Arial"/>
              <a:buChar char="•"/>
            </a:pPr>
            <a:r>
              <a:rPr lang="en-US" sz="2100">
                <a:solidFill>
                  <a:srgbClr val="FFFFFF"/>
                </a:solidFill>
                <a:latin typeface="Roboto 1"/>
                <a:ea typeface="Roboto 1"/>
                <a:cs typeface="Roboto 1"/>
                <a:sym typeface="Roboto 1"/>
              </a:rPr>
              <a:t>ICSC Red River</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SIOR Spring Meeting</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ICSC Las Vegas</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NAR C5 + CCIM Global Summit</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SIOR Fall Event</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BUILD Chicago</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ICSC New York</a:t>
            </a:r>
          </a:p>
        </p:txBody>
      </p:sp>
      <p:sp>
        <p:nvSpPr>
          <p:cNvPr name="TextBox 8" id="8"/>
          <p:cNvSpPr txBox="true"/>
          <p:nvPr/>
        </p:nvSpPr>
        <p:spPr>
          <a:xfrm rot="0">
            <a:off x="1028700" y="952500"/>
            <a:ext cx="4625132"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INDUSTRY EVENTS</a:t>
            </a:r>
          </a:p>
        </p:txBody>
      </p:sp>
      <p:sp>
        <p:nvSpPr>
          <p:cNvPr name="Freeform 9" id="9"/>
          <p:cNvSpPr/>
          <p:nvPr/>
        </p:nvSpPr>
        <p:spPr>
          <a:xfrm flipH="false" flipV="false" rot="0">
            <a:off x="596012" y="8631805"/>
            <a:ext cx="1252990" cy="1252990"/>
          </a:xfrm>
          <a:custGeom>
            <a:avLst/>
            <a:gdLst/>
            <a:ahLst/>
            <a:cxnLst/>
            <a:rect r="r" b="b" t="t" l="l"/>
            <a:pathLst>
              <a:path h="1252990" w="1252990">
                <a:moveTo>
                  <a:pt x="0" y="0"/>
                </a:moveTo>
                <a:lnTo>
                  <a:pt x="1252990" y="0"/>
                </a:lnTo>
                <a:lnTo>
                  <a:pt x="1252990" y="1252990"/>
                </a:lnTo>
                <a:lnTo>
                  <a:pt x="0" y="1252990"/>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8322026" y="494514"/>
            <a:ext cx="7807509" cy="5855632"/>
          </a:xfrm>
          <a:custGeom>
            <a:avLst/>
            <a:gdLst/>
            <a:ahLst/>
            <a:cxnLst/>
            <a:rect r="r" b="b" t="t" l="l"/>
            <a:pathLst>
              <a:path h="5855632" w="7807509">
                <a:moveTo>
                  <a:pt x="0" y="0"/>
                </a:moveTo>
                <a:lnTo>
                  <a:pt x="7807509" y="0"/>
                </a:lnTo>
                <a:lnTo>
                  <a:pt x="7807509" y="5855632"/>
                </a:lnTo>
                <a:lnTo>
                  <a:pt x="0" y="5855632"/>
                </a:lnTo>
                <a:lnTo>
                  <a:pt x="0" y="0"/>
                </a:lnTo>
                <a:close/>
              </a:path>
            </a:pathLst>
          </a:custGeom>
          <a:blipFill>
            <a:blip r:embed="rId3"/>
            <a:stretch>
              <a:fillRect l="0" t="0" r="0" b="0"/>
            </a:stretch>
          </a:blipFill>
          <a:ln w="47625" cap="sq">
            <a:solidFill>
              <a:srgbClr val="FFFFFF"/>
            </a:solidFill>
            <a:prstDash val="solid"/>
            <a:miter/>
          </a:ln>
        </p:spPr>
      </p:sp>
      <p:sp>
        <p:nvSpPr>
          <p:cNvPr name="Freeform 4" id="4"/>
          <p:cNvSpPr/>
          <p:nvPr/>
        </p:nvSpPr>
        <p:spPr>
          <a:xfrm flipH="false" flipV="false" rot="0">
            <a:off x="13065164" y="5143500"/>
            <a:ext cx="4194136" cy="4194136"/>
          </a:xfrm>
          <a:custGeom>
            <a:avLst/>
            <a:gdLst/>
            <a:ahLst/>
            <a:cxnLst/>
            <a:rect r="r" b="b" t="t" l="l"/>
            <a:pathLst>
              <a:path h="4194136" w="4194136">
                <a:moveTo>
                  <a:pt x="0" y="0"/>
                </a:moveTo>
                <a:lnTo>
                  <a:pt x="4194136" y="0"/>
                </a:lnTo>
                <a:lnTo>
                  <a:pt x="4194136" y="4194136"/>
                </a:lnTo>
                <a:lnTo>
                  <a:pt x="0" y="4194136"/>
                </a:lnTo>
                <a:lnTo>
                  <a:pt x="0" y="0"/>
                </a:lnTo>
                <a:close/>
              </a:path>
            </a:pathLst>
          </a:custGeom>
          <a:blipFill>
            <a:blip r:embed="rId4"/>
            <a:stretch>
              <a:fillRect l="0" t="0" r="0" b="0"/>
            </a:stretch>
          </a:blipFill>
          <a:ln w="47625" cap="sq">
            <a:solidFill>
              <a:srgbClr val="FFFFFF"/>
            </a:solidFill>
            <a:prstDash val="solid"/>
            <a:miter/>
          </a:ln>
        </p:spPr>
      </p:sp>
      <p:sp>
        <p:nvSpPr>
          <p:cNvPr name="Freeform 5" id="5"/>
          <p:cNvSpPr/>
          <p:nvPr/>
        </p:nvSpPr>
        <p:spPr>
          <a:xfrm flipH="false" flipV="false" rot="0">
            <a:off x="3036008" y="4726051"/>
            <a:ext cx="6705379" cy="5029034"/>
          </a:xfrm>
          <a:custGeom>
            <a:avLst/>
            <a:gdLst/>
            <a:ahLst/>
            <a:cxnLst/>
            <a:rect r="r" b="b" t="t" l="l"/>
            <a:pathLst>
              <a:path h="5029034" w="6705379">
                <a:moveTo>
                  <a:pt x="0" y="0"/>
                </a:moveTo>
                <a:lnTo>
                  <a:pt x="6705379" y="0"/>
                </a:lnTo>
                <a:lnTo>
                  <a:pt x="6705379" y="5029034"/>
                </a:lnTo>
                <a:lnTo>
                  <a:pt x="0" y="5029034"/>
                </a:lnTo>
                <a:lnTo>
                  <a:pt x="0" y="0"/>
                </a:lnTo>
                <a:close/>
              </a:path>
            </a:pathLst>
          </a:custGeom>
          <a:blipFill>
            <a:blip r:embed="rId5"/>
            <a:stretch>
              <a:fillRect l="0" t="0" r="0" b="0"/>
            </a:stretch>
          </a:blipFill>
          <a:ln w="47625" cap="sq">
            <a:solidFill>
              <a:srgbClr val="FFFFFF"/>
            </a:solidFill>
            <a:prstDash val="solid"/>
            <a:miter/>
          </a:ln>
        </p:spPr>
      </p:sp>
      <p:sp>
        <p:nvSpPr>
          <p:cNvPr name="TextBox 6" id="6"/>
          <p:cNvSpPr txBox="true"/>
          <p:nvPr/>
        </p:nvSpPr>
        <p:spPr>
          <a:xfrm rot="0">
            <a:off x="1028700" y="1942152"/>
            <a:ext cx="6540545" cy="1480178"/>
          </a:xfrm>
          <a:prstGeom prst="rect">
            <a:avLst/>
          </a:prstGeom>
        </p:spPr>
        <p:txBody>
          <a:bodyPr anchor="t" rtlCol="false" tIns="0" lIns="0" bIns="0" rIns="0">
            <a:spAutoFit/>
          </a:bodyPr>
          <a:lstStyle/>
          <a:p>
            <a:pPr algn="l" marL="453452" indent="-226726" lvl="1">
              <a:lnSpc>
                <a:spcPts val="2940"/>
              </a:lnSpc>
              <a:buFont typeface="Arial"/>
              <a:buChar char="•"/>
            </a:pPr>
            <a:r>
              <a:rPr lang="en-US" sz="2100">
                <a:solidFill>
                  <a:srgbClr val="FFFFFF"/>
                </a:solidFill>
                <a:latin typeface="Roboto 1"/>
                <a:ea typeface="Roboto 1"/>
                <a:cs typeface="Roboto 1"/>
                <a:sym typeface="Roboto 1"/>
              </a:rPr>
              <a:t>Global Conference</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Elite/Top 2</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Virtual Fall Summit</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Virtual Quarterly Marketing Meetups</a:t>
            </a:r>
          </a:p>
        </p:txBody>
      </p:sp>
      <p:sp>
        <p:nvSpPr>
          <p:cNvPr name="TextBox 7" id="7"/>
          <p:cNvSpPr txBox="true"/>
          <p:nvPr/>
        </p:nvSpPr>
        <p:spPr>
          <a:xfrm rot="0">
            <a:off x="1028700" y="952500"/>
            <a:ext cx="3882628" cy="646430"/>
          </a:xfrm>
          <a:prstGeom prst="rect">
            <a:avLst/>
          </a:prstGeom>
        </p:spPr>
        <p:txBody>
          <a:bodyPr anchor="t" rtlCol="false" tIns="0" lIns="0" bIns="0" rIns="0">
            <a:spAutoFit/>
          </a:bodyPr>
          <a:lstStyle/>
          <a:p>
            <a:pPr algn="l">
              <a:lnSpc>
                <a:spcPts val="5320"/>
              </a:lnSpc>
            </a:pPr>
            <a:r>
              <a:rPr lang="en-US" sz="3800">
                <a:solidFill>
                  <a:srgbClr val="FFFFFF"/>
                </a:solidFill>
                <a:latin typeface="Geometos Neue 1"/>
                <a:ea typeface="Geometos Neue 1"/>
                <a:cs typeface="Geometos Neue 1"/>
                <a:sym typeface="Geometos Neue 1"/>
              </a:rPr>
              <a:t>BRAND EVENTS</a:t>
            </a:r>
          </a:p>
        </p:txBody>
      </p:sp>
      <p:sp>
        <p:nvSpPr>
          <p:cNvPr name="Freeform 8" id="8"/>
          <p:cNvSpPr/>
          <p:nvPr/>
        </p:nvSpPr>
        <p:spPr>
          <a:xfrm flipH="false" flipV="false" rot="0">
            <a:off x="596012" y="8631805"/>
            <a:ext cx="1252990" cy="1252990"/>
          </a:xfrm>
          <a:custGeom>
            <a:avLst/>
            <a:gdLst/>
            <a:ahLst/>
            <a:cxnLst/>
            <a:rect r="r" b="b" t="t" l="l"/>
            <a:pathLst>
              <a:path h="1252990" w="1252990">
                <a:moveTo>
                  <a:pt x="0" y="0"/>
                </a:moveTo>
                <a:lnTo>
                  <a:pt x="1252990" y="0"/>
                </a:lnTo>
                <a:lnTo>
                  <a:pt x="1252990" y="1252990"/>
                </a:lnTo>
                <a:lnTo>
                  <a:pt x="0" y="1252990"/>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4973588" y="3163614"/>
            <a:ext cx="3193833" cy="3193833"/>
          </a:xfrm>
          <a:custGeom>
            <a:avLst/>
            <a:gdLst/>
            <a:ahLst/>
            <a:cxnLst/>
            <a:rect r="r" b="b" t="t" l="l"/>
            <a:pathLst>
              <a:path h="3193833" w="3193833">
                <a:moveTo>
                  <a:pt x="0" y="0"/>
                </a:moveTo>
                <a:lnTo>
                  <a:pt x="3193832" y="0"/>
                </a:lnTo>
                <a:lnTo>
                  <a:pt x="3193832" y="3193832"/>
                </a:lnTo>
                <a:lnTo>
                  <a:pt x="0" y="3193832"/>
                </a:lnTo>
                <a:lnTo>
                  <a:pt x="0" y="0"/>
                </a:lnTo>
                <a:close/>
              </a:path>
            </a:pathLst>
          </a:custGeom>
          <a:blipFill>
            <a:blip r:embed="rId3"/>
            <a:stretch>
              <a:fillRect l="0" t="0" r="0" b="0"/>
            </a:stretch>
          </a:blipFill>
        </p:spPr>
      </p:sp>
      <p:grpSp>
        <p:nvGrpSpPr>
          <p:cNvPr name="Group 4" id="4"/>
          <p:cNvGrpSpPr/>
          <p:nvPr/>
        </p:nvGrpSpPr>
        <p:grpSpPr>
          <a:xfrm rot="0">
            <a:off x="16827357" y="4002456"/>
            <a:ext cx="821470" cy="37806"/>
            <a:chOff x="0" y="0"/>
            <a:chExt cx="3311464" cy="152400"/>
          </a:xfrm>
        </p:grpSpPr>
        <p:sp>
          <p:nvSpPr>
            <p:cNvPr name="Freeform 5" id="5"/>
            <p:cNvSpPr/>
            <p:nvPr/>
          </p:nvSpPr>
          <p:spPr>
            <a:xfrm flipH="false" flipV="false" rot="0">
              <a:off x="0" y="0"/>
              <a:ext cx="3311463" cy="152400"/>
            </a:xfrm>
            <a:custGeom>
              <a:avLst/>
              <a:gdLst/>
              <a:ahLst/>
              <a:cxnLst/>
              <a:rect r="r" b="b" t="t" l="l"/>
              <a:pathLst>
                <a:path h="152400" w="3311463">
                  <a:moveTo>
                    <a:pt x="0" y="0"/>
                  </a:moveTo>
                  <a:lnTo>
                    <a:pt x="3311463" y="0"/>
                  </a:lnTo>
                  <a:lnTo>
                    <a:pt x="3311463" y="152400"/>
                  </a:lnTo>
                  <a:lnTo>
                    <a:pt x="0" y="152400"/>
                  </a:lnTo>
                  <a:close/>
                </a:path>
              </a:pathLst>
            </a:custGeom>
            <a:solidFill>
              <a:srgbClr val="FFFFFF"/>
            </a:solidFill>
          </p:spPr>
        </p:sp>
      </p:grpSp>
      <p:sp>
        <p:nvSpPr>
          <p:cNvPr name="Freeform 6" id="6"/>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4"/>
            <a:stretch>
              <a:fillRect l="0" t="0" r="0" b="0"/>
            </a:stretch>
          </a:blipFill>
        </p:spPr>
      </p:sp>
      <p:sp>
        <p:nvSpPr>
          <p:cNvPr name="Freeform 7" id="7"/>
          <p:cNvSpPr/>
          <p:nvPr/>
        </p:nvSpPr>
        <p:spPr>
          <a:xfrm flipH="false" flipV="false" rot="0">
            <a:off x="9623697" y="287795"/>
            <a:ext cx="3458300" cy="4472735"/>
          </a:xfrm>
          <a:custGeom>
            <a:avLst/>
            <a:gdLst/>
            <a:ahLst/>
            <a:cxnLst/>
            <a:rect r="r" b="b" t="t" l="l"/>
            <a:pathLst>
              <a:path h="4472735" w="3458300">
                <a:moveTo>
                  <a:pt x="0" y="0"/>
                </a:moveTo>
                <a:lnTo>
                  <a:pt x="3458300" y="0"/>
                </a:lnTo>
                <a:lnTo>
                  <a:pt x="3458300" y="4472735"/>
                </a:lnTo>
                <a:lnTo>
                  <a:pt x="0" y="4472735"/>
                </a:lnTo>
                <a:lnTo>
                  <a:pt x="0" y="0"/>
                </a:lnTo>
                <a:close/>
              </a:path>
            </a:pathLst>
          </a:custGeom>
          <a:blipFill>
            <a:blip r:embed="rId5"/>
            <a:stretch>
              <a:fillRect l="0" t="0" r="0" b="0"/>
            </a:stretch>
          </a:blipFill>
        </p:spPr>
      </p:sp>
      <p:sp>
        <p:nvSpPr>
          <p:cNvPr name="Freeform 8" id="8"/>
          <p:cNvSpPr/>
          <p:nvPr/>
        </p:nvSpPr>
        <p:spPr>
          <a:xfrm flipH="false" flipV="false" rot="0">
            <a:off x="11352847" y="3163614"/>
            <a:ext cx="3379963" cy="4371419"/>
          </a:xfrm>
          <a:custGeom>
            <a:avLst/>
            <a:gdLst/>
            <a:ahLst/>
            <a:cxnLst/>
            <a:rect r="r" b="b" t="t" l="l"/>
            <a:pathLst>
              <a:path h="4371419" w="3379963">
                <a:moveTo>
                  <a:pt x="0" y="0"/>
                </a:moveTo>
                <a:lnTo>
                  <a:pt x="3379963" y="0"/>
                </a:lnTo>
                <a:lnTo>
                  <a:pt x="3379963" y="4371419"/>
                </a:lnTo>
                <a:lnTo>
                  <a:pt x="0" y="4371419"/>
                </a:lnTo>
                <a:lnTo>
                  <a:pt x="0" y="0"/>
                </a:lnTo>
                <a:close/>
              </a:path>
            </a:pathLst>
          </a:custGeom>
          <a:blipFill>
            <a:blip r:embed="rId6"/>
            <a:stretch>
              <a:fillRect l="0" t="0" r="0" b="0"/>
            </a:stretch>
          </a:blipFill>
        </p:spPr>
      </p:sp>
      <p:sp>
        <p:nvSpPr>
          <p:cNvPr name="Freeform 9" id="9"/>
          <p:cNvSpPr/>
          <p:nvPr/>
        </p:nvSpPr>
        <p:spPr>
          <a:xfrm flipH="false" flipV="false" rot="0">
            <a:off x="9220200" y="7071708"/>
            <a:ext cx="4729500" cy="3058410"/>
          </a:xfrm>
          <a:custGeom>
            <a:avLst/>
            <a:gdLst/>
            <a:ahLst/>
            <a:cxnLst/>
            <a:rect r="r" b="b" t="t" l="l"/>
            <a:pathLst>
              <a:path h="3058410" w="4729500">
                <a:moveTo>
                  <a:pt x="0" y="0"/>
                </a:moveTo>
                <a:lnTo>
                  <a:pt x="4729500" y="0"/>
                </a:lnTo>
                <a:lnTo>
                  <a:pt x="4729500" y="3058410"/>
                </a:lnTo>
                <a:lnTo>
                  <a:pt x="0" y="3058410"/>
                </a:lnTo>
                <a:lnTo>
                  <a:pt x="0" y="0"/>
                </a:lnTo>
                <a:close/>
              </a:path>
            </a:pathLst>
          </a:custGeom>
          <a:blipFill>
            <a:blip r:embed="rId7"/>
            <a:stretch>
              <a:fillRect l="0" t="0" r="0" b="0"/>
            </a:stretch>
          </a:blipFill>
        </p:spPr>
      </p:sp>
      <p:sp>
        <p:nvSpPr>
          <p:cNvPr name="Freeform 10" id="10"/>
          <p:cNvSpPr/>
          <p:nvPr/>
        </p:nvSpPr>
        <p:spPr>
          <a:xfrm flipH="false" flipV="false" rot="0">
            <a:off x="15097203" y="5937921"/>
            <a:ext cx="2816029" cy="4349079"/>
          </a:xfrm>
          <a:custGeom>
            <a:avLst/>
            <a:gdLst/>
            <a:ahLst/>
            <a:cxnLst/>
            <a:rect r="r" b="b" t="t" l="l"/>
            <a:pathLst>
              <a:path h="4349079" w="2816029">
                <a:moveTo>
                  <a:pt x="0" y="0"/>
                </a:moveTo>
                <a:lnTo>
                  <a:pt x="2816029" y="0"/>
                </a:lnTo>
                <a:lnTo>
                  <a:pt x="2816029" y="4349079"/>
                </a:lnTo>
                <a:lnTo>
                  <a:pt x="0" y="4349079"/>
                </a:lnTo>
                <a:lnTo>
                  <a:pt x="0" y="0"/>
                </a:lnTo>
                <a:close/>
              </a:path>
            </a:pathLst>
          </a:custGeom>
          <a:blipFill>
            <a:blip r:embed="rId8"/>
            <a:stretch>
              <a:fillRect l="0" t="0" r="0" b="0"/>
            </a:stretch>
          </a:blipFill>
        </p:spPr>
      </p:sp>
      <p:sp>
        <p:nvSpPr>
          <p:cNvPr name="Freeform 11" id="11"/>
          <p:cNvSpPr/>
          <p:nvPr/>
        </p:nvSpPr>
        <p:spPr>
          <a:xfrm flipH="false" flipV="false" rot="0">
            <a:off x="13558574" y="135437"/>
            <a:ext cx="4608846" cy="2842122"/>
          </a:xfrm>
          <a:custGeom>
            <a:avLst/>
            <a:gdLst/>
            <a:ahLst/>
            <a:cxnLst/>
            <a:rect r="r" b="b" t="t" l="l"/>
            <a:pathLst>
              <a:path h="2842122" w="4608846">
                <a:moveTo>
                  <a:pt x="0" y="0"/>
                </a:moveTo>
                <a:lnTo>
                  <a:pt x="4608846" y="0"/>
                </a:lnTo>
                <a:lnTo>
                  <a:pt x="4608846" y="2842122"/>
                </a:lnTo>
                <a:lnTo>
                  <a:pt x="0" y="2842122"/>
                </a:lnTo>
                <a:lnTo>
                  <a:pt x="0" y="0"/>
                </a:lnTo>
                <a:close/>
              </a:path>
            </a:pathLst>
          </a:custGeom>
          <a:blipFill>
            <a:blip r:embed="rId9"/>
            <a:stretch>
              <a:fillRect l="0" t="0" r="0" b="0"/>
            </a:stretch>
          </a:blipFill>
        </p:spPr>
      </p:sp>
      <p:sp>
        <p:nvSpPr>
          <p:cNvPr name="TextBox 12" id="12"/>
          <p:cNvSpPr txBox="true"/>
          <p:nvPr/>
        </p:nvSpPr>
        <p:spPr>
          <a:xfrm rot="0">
            <a:off x="1028700" y="3240409"/>
            <a:ext cx="8375989" cy="2594603"/>
          </a:xfrm>
          <a:prstGeom prst="rect">
            <a:avLst/>
          </a:prstGeom>
        </p:spPr>
        <p:txBody>
          <a:bodyPr anchor="t" rtlCol="false" tIns="0" lIns="0" bIns="0" rIns="0">
            <a:spAutoFit/>
          </a:bodyPr>
          <a:lstStyle/>
          <a:p>
            <a:pPr algn="l" marL="453452" indent="-226726" lvl="1">
              <a:lnSpc>
                <a:spcPts val="2940"/>
              </a:lnSpc>
              <a:buFont typeface="Arial"/>
              <a:buChar char="•"/>
            </a:pPr>
            <a:r>
              <a:rPr lang="en-US" sz="2100">
                <a:solidFill>
                  <a:srgbClr val="FFFFFF"/>
                </a:solidFill>
                <a:latin typeface="Roboto 1"/>
                <a:ea typeface="Roboto 1"/>
                <a:cs typeface="Roboto 1"/>
                <a:sym typeface="Roboto 1"/>
              </a:rPr>
              <a:t>Digital + Print Listing Marketing </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Recruiting Campaigns</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Email Marketing Assets</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Social Media Content</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Dynamic Presentation Templates</a:t>
            </a:r>
          </a:p>
          <a:p>
            <a:pPr algn="l" marL="453452" indent="-226726" lvl="1">
              <a:lnSpc>
                <a:spcPts val="2940"/>
              </a:lnSpc>
              <a:buFont typeface="Arial"/>
              <a:buChar char="•"/>
            </a:pPr>
            <a:r>
              <a:rPr lang="en-US" sz="2100">
                <a:solidFill>
                  <a:srgbClr val="FFFFFF"/>
                </a:solidFill>
                <a:latin typeface="Roboto 1"/>
                <a:ea typeface="Roboto 1"/>
                <a:cs typeface="Roboto 1"/>
                <a:sym typeface="Roboto 1"/>
              </a:rPr>
              <a:t>Company/Office/Agent Branding</a:t>
            </a:r>
          </a:p>
          <a:p>
            <a:pPr algn="l">
              <a:lnSpc>
                <a:spcPts val="2940"/>
              </a:lnSpc>
            </a:pPr>
          </a:p>
        </p:txBody>
      </p:sp>
      <p:sp>
        <p:nvSpPr>
          <p:cNvPr name="TextBox 13" id="13"/>
          <p:cNvSpPr txBox="true"/>
          <p:nvPr/>
        </p:nvSpPr>
        <p:spPr>
          <a:xfrm rot="0">
            <a:off x="1028700" y="6655194"/>
            <a:ext cx="8115300" cy="2223135"/>
          </a:xfrm>
          <a:prstGeom prst="rect">
            <a:avLst/>
          </a:prstGeom>
        </p:spPr>
        <p:txBody>
          <a:bodyPr anchor="t" rtlCol="false" tIns="0" lIns="0" bIns="0" rIns="0">
            <a:spAutoFit/>
          </a:bodyPr>
          <a:lstStyle/>
          <a:p>
            <a:pPr algn="l">
              <a:lnSpc>
                <a:spcPts val="2940"/>
              </a:lnSpc>
            </a:pPr>
          </a:p>
          <a:p>
            <a:pPr algn="l" marL="453390" indent="-226695" lvl="1">
              <a:lnSpc>
                <a:spcPts val="2940"/>
              </a:lnSpc>
              <a:buFont typeface="Arial"/>
              <a:buChar char="•"/>
            </a:pPr>
            <a:r>
              <a:rPr lang="en-US" sz="2100" spc="42">
                <a:solidFill>
                  <a:srgbClr val="FFFFFF"/>
                </a:solidFill>
                <a:latin typeface="Roboto 3"/>
                <a:ea typeface="Roboto 3"/>
                <a:cs typeface="Roboto 3"/>
                <a:sym typeface="Roboto 3"/>
              </a:rPr>
              <a:t>Reduces lift of "marketing from scratch"</a:t>
            </a:r>
          </a:p>
          <a:p>
            <a:pPr algn="l" marL="453390" indent="-226695" lvl="1">
              <a:lnSpc>
                <a:spcPts val="2940"/>
              </a:lnSpc>
              <a:buFont typeface="Arial"/>
              <a:buChar char="•"/>
            </a:pPr>
            <a:r>
              <a:rPr lang="en-US" sz="2100" spc="42">
                <a:solidFill>
                  <a:srgbClr val="FFFFFF"/>
                </a:solidFill>
                <a:latin typeface="Roboto 3"/>
                <a:ea typeface="Roboto 3"/>
                <a:cs typeface="Roboto 3"/>
                <a:sym typeface="Roboto 3"/>
              </a:rPr>
              <a:t>Integration with technology suite makes marketing automation easier</a:t>
            </a:r>
          </a:p>
          <a:p>
            <a:pPr algn="l" marL="453390" indent="-226695" lvl="1">
              <a:lnSpc>
                <a:spcPts val="2940"/>
              </a:lnSpc>
              <a:buFont typeface="Arial"/>
              <a:buChar char="•"/>
            </a:pPr>
            <a:r>
              <a:rPr lang="en-US" sz="2100" spc="42">
                <a:solidFill>
                  <a:srgbClr val="FFFFFF"/>
                </a:solidFill>
                <a:latin typeface="Roboto 3"/>
                <a:ea typeface="Roboto 3"/>
                <a:cs typeface="Roboto 3"/>
                <a:sym typeface="Roboto 3"/>
              </a:rPr>
              <a:t>A</a:t>
            </a:r>
            <a:r>
              <a:rPr lang="en-US" sz="2100" spc="42">
                <a:solidFill>
                  <a:srgbClr val="FEFEFE"/>
                </a:solidFill>
                <a:latin typeface="Roboto 3"/>
                <a:ea typeface="Roboto 3"/>
                <a:cs typeface="Roboto 3"/>
                <a:sym typeface="Roboto 3"/>
              </a:rPr>
              <a:t>ll included at no additional cost</a:t>
            </a:r>
          </a:p>
          <a:p>
            <a:pPr algn="l">
              <a:lnSpc>
                <a:spcPts val="2940"/>
              </a:lnSpc>
              <a:spcBef>
                <a:spcPct val="0"/>
              </a:spcBef>
            </a:pPr>
          </a:p>
        </p:txBody>
      </p:sp>
      <p:sp>
        <p:nvSpPr>
          <p:cNvPr name="TextBox 14" id="14"/>
          <p:cNvSpPr txBox="true"/>
          <p:nvPr/>
        </p:nvSpPr>
        <p:spPr>
          <a:xfrm rot="0">
            <a:off x="2175159" y="1051710"/>
            <a:ext cx="4505027"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Your marketing</a:t>
            </a:r>
          </a:p>
        </p:txBody>
      </p:sp>
      <p:sp>
        <p:nvSpPr>
          <p:cNvPr name="TextBox 15" id="15"/>
          <p:cNvSpPr txBox="true"/>
          <p:nvPr/>
        </p:nvSpPr>
        <p:spPr>
          <a:xfrm rot="0">
            <a:off x="711667" y="2715304"/>
            <a:ext cx="6289328" cy="448309"/>
          </a:xfrm>
          <a:prstGeom prst="rect">
            <a:avLst/>
          </a:prstGeom>
        </p:spPr>
        <p:txBody>
          <a:bodyPr anchor="t" rtlCol="false" tIns="0" lIns="0" bIns="0" rIns="0">
            <a:spAutoFit/>
          </a:bodyPr>
          <a:lstStyle/>
          <a:p>
            <a:pPr algn="l">
              <a:lnSpc>
                <a:spcPts val="3640"/>
              </a:lnSpc>
            </a:pPr>
            <a:r>
              <a:rPr lang="en-US" sz="2600">
                <a:solidFill>
                  <a:srgbClr val="418FDE"/>
                </a:solidFill>
                <a:latin typeface="Roboto 3"/>
                <a:ea typeface="Roboto 3"/>
                <a:cs typeface="Roboto 3"/>
                <a:sym typeface="Roboto 3"/>
              </a:rPr>
              <a:t>CUSTOM BRAND CONTENT MADE SIMPLE</a:t>
            </a:r>
          </a:p>
        </p:txBody>
      </p:sp>
      <p:sp>
        <p:nvSpPr>
          <p:cNvPr name="TextBox 16" id="16"/>
          <p:cNvSpPr txBox="true"/>
          <p:nvPr/>
        </p:nvSpPr>
        <p:spPr>
          <a:xfrm rot="0">
            <a:off x="711667" y="6511286"/>
            <a:ext cx="3385691" cy="448309"/>
          </a:xfrm>
          <a:prstGeom prst="rect">
            <a:avLst/>
          </a:prstGeom>
        </p:spPr>
        <p:txBody>
          <a:bodyPr anchor="t" rtlCol="false" tIns="0" lIns="0" bIns="0" rIns="0">
            <a:spAutoFit/>
          </a:bodyPr>
          <a:lstStyle/>
          <a:p>
            <a:pPr algn="l">
              <a:lnSpc>
                <a:spcPts val="3640"/>
              </a:lnSpc>
            </a:pPr>
            <a:r>
              <a:rPr lang="en-US" sz="2600">
                <a:solidFill>
                  <a:srgbClr val="418FDE"/>
                </a:solidFill>
                <a:latin typeface="Roboto 3"/>
                <a:ea typeface="Roboto 3"/>
                <a:cs typeface="Roboto 3"/>
                <a:sym typeface="Roboto 3"/>
              </a:rPr>
              <a:t>WHAT’S IN IT FOR ME?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50888" y="5141096"/>
            <a:ext cx="112078" cy="1710420"/>
            <a:chOff x="0" y="0"/>
            <a:chExt cx="149437" cy="2280560"/>
          </a:xfrm>
        </p:grpSpPr>
        <p:sp>
          <p:nvSpPr>
            <p:cNvPr name="Freeform 4" id="4"/>
            <p:cNvSpPr/>
            <p:nvPr/>
          </p:nvSpPr>
          <p:spPr>
            <a:xfrm flipH="false" flipV="false" rot="0">
              <a:off x="0" y="0"/>
              <a:ext cx="149479" cy="2280539"/>
            </a:xfrm>
            <a:custGeom>
              <a:avLst/>
              <a:gdLst/>
              <a:ahLst/>
              <a:cxnLst/>
              <a:rect r="r" b="b" t="t" l="l"/>
              <a:pathLst>
                <a:path h="2280539" w="149479">
                  <a:moveTo>
                    <a:pt x="0" y="0"/>
                  </a:moveTo>
                  <a:lnTo>
                    <a:pt x="149479" y="0"/>
                  </a:lnTo>
                  <a:lnTo>
                    <a:pt x="149479" y="2280539"/>
                  </a:lnTo>
                  <a:lnTo>
                    <a:pt x="0" y="2280539"/>
                  </a:lnTo>
                  <a:close/>
                </a:path>
              </a:pathLst>
            </a:custGeom>
            <a:solidFill>
              <a:srgbClr val="418FDE"/>
            </a:solidFill>
          </p:spPr>
        </p:sp>
      </p:grpSp>
      <p:grpSp>
        <p:nvGrpSpPr>
          <p:cNvPr name="Group 5" id="5"/>
          <p:cNvGrpSpPr/>
          <p:nvPr/>
        </p:nvGrpSpPr>
        <p:grpSpPr>
          <a:xfrm rot="0">
            <a:off x="596074" y="5141096"/>
            <a:ext cx="21705" cy="5810374"/>
            <a:chOff x="0" y="0"/>
            <a:chExt cx="28940" cy="7747165"/>
          </a:xfrm>
        </p:grpSpPr>
        <p:sp>
          <p:nvSpPr>
            <p:cNvPr name="Freeform 6" id="6"/>
            <p:cNvSpPr/>
            <p:nvPr/>
          </p:nvSpPr>
          <p:spPr>
            <a:xfrm flipH="false" flipV="false" rot="0">
              <a:off x="0" y="0"/>
              <a:ext cx="28956" cy="7747127"/>
            </a:xfrm>
            <a:custGeom>
              <a:avLst/>
              <a:gdLst/>
              <a:ahLst/>
              <a:cxnLst/>
              <a:rect r="r" b="b" t="t" l="l"/>
              <a:pathLst>
                <a:path h="7747127" w="28956">
                  <a:moveTo>
                    <a:pt x="0" y="0"/>
                  </a:moveTo>
                  <a:lnTo>
                    <a:pt x="28956" y="0"/>
                  </a:lnTo>
                  <a:lnTo>
                    <a:pt x="28956" y="7747127"/>
                  </a:lnTo>
                  <a:lnTo>
                    <a:pt x="0" y="7747127"/>
                  </a:lnTo>
                  <a:close/>
                </a:path>
              </a:pathLst>
            </a:custGeom>
            <a:solidFill>
              <a:srgbClr val="FFFFFF"/>
            </a:solidFill>
          </p:spPr>
        </p:sp>
      </p:grpSp>
      <p:sp>
        <p:nvSpPr>
          <p:cNvPr name="TextBox 7" id="7"/>
          <p:cNvSpPr txBox="true"/>
          <p:nvPr/>
        </p:nvSpPr>
        <p:spPr>
          <a:xfrm rot="0">
            <a:off x="2223341" y="2431233"/>
            <a:ext cx="8716836" cy="6562725"/>
          </a:xfrm>
          <a:prstGeom prst="rect">
            <a:avLst/>
          </a:prstGeom>
        </p:spPr>
        <p:txBody>
          <a:bodyPr anchor="t" rtlCol="false" tIns="0" lIns="0" bIns="0" rIns="0">
            <a:spAutoFit/>
          </a:bodyPr>
          <a:lstStyle/>
          <a:p>
            <a:pPr algn="l" marL="690881" indent="-345440" lvl="1">
              <a:lnSpc>
                <a:spcPts val="3840"/>
              </a:lnSpc>
              <a:buFont typeface="Arial"/>
              <a:buChar char="•"/>
            </a:pPr>
            <a:r>
              <a:rPr lang="en-US" sz="3200">
                <a:solidFill>
                  <a:srgbClr val="F2F2F2"/>
                </a:solidFill>
                <a:latin typeface="Roboto 2 Thin"/>
                <a:ea typeface="Roboto 2 Thin"/>
                <a:cs typeface="Roboto 2 Thin"/>
                <a:sym typeface="Roboto 2 Thin"/>
              </a:rPr>
              <a:t>Crises Management</a:t>
            </a:r>
          </a:p>
          <a:p>
            <a:pPr algn="l">
              <a:lnSpc>
                <a:spcPts val="3840"/>
              </a:lnSpc>
            </a:pPr>
          </a:p>
          <a:p>
            <a:pPr algn="l" marL="690881" indent="-345440" lvl="1">
              <a:lnSpc>
                <a:spcPts val="3840"/>
              </a:lnSpc>
              <a:buFont typeface="Arial"/>
              <a:buChar char="•"/>
            </a:pPr>
            <a:r>
              <a:rPr lang="en-US" sz="3200">
                <a:solidFill>
                  <a:srgbClr val="F2F2F2"/>
                </a:solidFill>
                <a:latin typeface="Roboto 2 Thin"/>
                <a:ea typeface="Roboto 2 Thin"/>
                <a:cs typeface="Roboto 2 Thin"/>
                <a:sym typeface="Roboto 2 Thin"/>
              </a:rPr>
              <a:t>Advice </a:t>
            </a:r>
          </a:p>
          <a:p>
            <a:pPr algn="l">
              <a:lnSpc>
                <a:spcPts val="3840"/>
              </a:lnSpc>
            </a:pPr>
          </a:p>
          <a:p>
            <a:pPr algn="l" marL="690881" indent="-345440" lvl="1">
              <a:lnSpc>
                <a:spcPts val="3840"/>
              </a:lnSpc>
              <a:buFont typeface="Arial"/>
              <a:buChar char="•"/>
            </a:pPr>
            <a:r>
              <a:rPr lang="en-US" sz="3200">
                <a:solidFill>
                  <a:srgbClr val="F2F2F2"/>
                </a:solidFill>
                <a:latin typeface="Roboto 2 Thin"/>
                <a:ea typeface="Roboto 2 Thin"/>
                <a:cs typeface="Roboto 2 Thin"/>
                <a:sym typeface="Roboto 2 Thin"/>
              </a:rPr>
              <a:t>Provide templates &amp; media lists</a:t>
            </a:r>
          </a:p>
          <a:p>
            <a:pPr algn="l">
              <a:lnSpc>
                <a:spcPts val="3840"/>
              </a:lnSpc>
            </a:pPr>
          </a:p>
          <a:p>
            <a:pPr algn="l" marL="690881" indent="-345440" lvl="1">
              <a:lnSpc>
                <a:spcPts val="3840"/>
              </a:lnSpc>
              <a:buFont typeface="Arial"/>
              <a:buChar char="•"/>
            </a:pPr>
            <a:r>
              <a:rPr lang="en-US" sz="3200">
                <a:solidFill>
                  <a:srgbClr val="F2F2F2"/>
                </a:solidFill>
                <a:latin typeface="Roboto 2 Thin"/>
                <a:ea typeface="Roboto 2 Thin"/>
                <a:cs typeface="Roboto 2 Thin"/>
                <a:sym typeface="Roboto 2 Thin"/>
              </a:rPr>
              <a:t>Offer listing support </a:t>
            </a:r>
          </a:p>
          <a:p>
            <a:pPr algn="l">
              <a:lnSpc>
                <a:spcPts val="3840"/>
              </a:lnSpc>
            </a:pPr>
          </a:p>
          <a:p>
            <a:pPr algn="l" marL="690881" indent="-345440" lvl="1">
              <a:lnSpc>
                <a:spcPts val="3840"/>
              </a:lnSpc>
              <a:buFont typeface="Arial"/>
              <a:buChar char="•"/>
            </a:pPr>
            <a:r>
              <a:rPr lang="en-US" sz="3200">
                <a:solidFill>
                  <a:srgbClr val="F2F2F2"/>
                </a:solidFill>
                <a:latin typeface="Roboto 2 Thin"/>
                <a:ea typeface="Roboto 2 Thin"/>
                <a:cs typeface="Roboto 2 Thin"/>
                <a:sym typeface="Roboto 2 Thin"/>
              </a:rPr>
              <a:t>Reputation management</a:t>
            </a:r>
          </a:p>
          <a:p>
            <a:pPr algn="l">
              <a:lnSpc>
                <a:spcPts val="4320"/>
              </a:lnSpc>
            </a:pPr>
          </a:p>
          <a:p>
            <a:pPr algn="l">
              <a:lnSpc>
                <a:spcPts val="4320"/>
              </a:lnSpc>
            </a:pPr>
          </a:p>
          <a:p>
            <a:pPr algn="ctr" marL="434340" indent="-217170" lvl="1">
              <a:lnSpc>
                <a:spcPts val="4320"/>
              </a:lnSpc>
            </a:pPr>
            <a:r>
              <a:rPr lang="en-US" sz="3600">
                <a:solidFill>
                  <a:srgbClr val="7EA6CD"/>
                </a:solidFill>
                <a:latin typeface="Geometos Neue 3"/>
                <a:ea typeface="Geometos Neue 3"/>
                <a:cs typeface="Geometos Neue 3"/>
                <a:sym typeface="Geometos Neue 3"/>
              </a:rPr>
              <a:t>We get you into the news or keep you out it!</a:t>
            </a:r>
          </a:p>
        </p:txBody>
      </p:sp>
      <p:sp>
        <p:nvSpPr>
          <p:cNvPr name="Freeform 8" id="8"/>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3"/>
            <a:stretch>
              <a:fillRect l="0" t="0" r="0" b="0"/>
            </a:stretch>
          </a:blipFill>
        </p:spPr>
      </p:sp>
      <p:sp>
        <p:nvSpPr>
          <p:cNvPr name="TextBox 9" id="9"/>
          <p:cNvSpPr txBox="true"/>
          <p:nvPr/>
        </p:nvSpPr>
        <p:spPr>
          <a:xfrm rot="0">
            <a:off x="2175159" y="1051710"/>
            <a:ext cx="4760268"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public relations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02854" y="6705394"/>
            <a:ext cx="105773" cy="5483540"/>
            <a:chOff x="0" y="0"/>
            <a:chExt cx="141031" cy="7311387"/>
          </a:xfrm>
        </p:grpSpPr>
        <p:sp>
          <p:nvSpPr>
            <p:cNvPr name="AutoShape 4" id="4"/>
            <p:cNvSpPr/>
            <p:nvPr/>
          </p:nvSpPr>
          <p:spPr>
            <a:xfrm rot="0">
              <a:off x="0" y="0"/>
              <a:ext cx="141031" cy="2152279"/>
            </a:xfrm>
            <a:prstGeom prst="rect">
              <a:avLst/>
            </a:prstGeom>
            <a:solidFill>
              <a:srgbClr val="FFFFFF"/>
            </a:solidFill>
          </p:spPr>
        </p:sp>
        <p:sp>
          <p:nvSpPr>
            <p:cNvPr name="AutoShape 5" id="5"/>
            <p:cNvSpPr/>
            <p:nvPr/>
          </p:nvSpPr>
          <p:spPr>
            <a:xfrm rot="0">
              <a:off x="56859" y="0"/>
              <a:ext cx="27312" cy="7311387"/>
            </a:xfrm>
            <a:prstGeom prst="rect">
              <a:avLst/>
            </a:prstGeom>
            <a:solidFill>
              <a:srgbClr val="FFFFFF"/>
            </a:solidFill>
          </p:spPr>
        </p:sp>
      </p:grpSp>
      <p:sp>
        <p:nvSpPr>
          <p:cNvPr name="Freeform 6" id="6"/>
          <p:cNvSpPr/>
          <p:nvPr/>
        </p:nvSpPr>
        <p:spPr>
          <a:xfrm flipH="false" flipV="false" rot="0">
            <a:off x="14051409" y="6662403"/>
            <a:ext cx="2373095" cy="778178"/>
          </a:xfrm>
          <a:custGeom>
            <a:avLst/>
            <a:gdLst/>
            <a:ahLst/>
            <a:cxnLst/>
            <a:rect r="r" b="b" t="t" l="l"/>
            <a:pathLst>
              <a:path h="778178" w="2373095">
                <a:moveTo>
                  <a:pt x="0" y="0"/>
                </a:moveTo>
                <a:lnTo>
                  <a:pt x="2373096" y="0"/>
                </a:lnTo>
                <a:lnTo>
                  <a:pt x="2373096" y="778178"/>
                </a:lnTo>
                <a:lnTo>
                  <a:pt x="0" y="778178"/>
                </a:lnTo>
                <a:lnTo>
                  <a:pt x="0" y="0"/>
                </a:lnTo>
                <a:close/>
              </a:path>
            </a:pathLst>
          </a:custGeom>
          <a:blipFill>
            <a:blip r:embed="rId3"/>
            <a:stretch>
              <a:fillRect l="0" t="0" r="0" b="0"/>
            </a:stretch>
          </a:blipFill>
        </p:spPr>
      </p:sp>
      <p:grpSp>
        <p:nvGrpSpPr>
          <p:cNvPr name="Group 7" id="7"/>
          <p:cNvGrpSpPr/>
          <p:nvPr/>
        </p:nvGrpSpPr>
        <p:grpSpPr>
          <a:xfrm rot="0">
            <a:off x="8586272" y="6662403"/>
            <a:ext cx="2489227" cy="684019"/>
            <a:chOff x="0" y="0"/>
            <a:chExt cx="3318969" cy="912025"/>
          </a:xfrm>
        </p:grpSpPr>
        <p:sp>
          <p:nvSpPr>
            <p:cNvPr name="Freeform 8" id="8"/>
            <p:cNvSpPr/>
            <p:nvPr/>
          </p:nvSpPr>
          <p:spPr>
            <a:xfrm flipH="false" flipV="false" rot="0">
              <a:off x="0" y="0"/>
              <a:ext cx="912025" cy="912025"/>
            </a:xfrm>
            <a:custGeom>
              <a:avLst/>
              <a:gdLst/>
              <a:ahLst/>
              <a:cxnLst/>
              <a:rect r="r" b="b" t="t" l="l"/>
              <a:pathLst>
                <a:path h="912025" w="912025">
                  <a:moveTo>
                    <a:pt x="0" y="0"/>
                  </a:moveTo>
                  <a:lnTo>
                    <a:pt x="912025" y="0"/>
                  </a:lnTo>
                  <a:lnTo>
                    <a:pt x="912025" y="912025"/>
                  </a:lnTo>
                  <a:lnTo>
                    <a:pt x="0" y="912025"/>
                  </a:lnTo>
                  <a:lnTo>
                    <a:pt x="0" y="0"/>
                  </a:lnTo>
                  <a:close/>
                </a:path>
              </a:pathLst>
            </a:custGeom>
            <a:blipFill>
              <a:blip r:embed="rId4"/>
              <a:stretch>
                <a:fillRect l="0" t="0" r="0" b="0"/>
              </a:stretch>
            </a:blipFill>
          </p:spPr>
        </p:sp>
        <p:sp>
          <p:nvSpPr>
            <p:cNvPr name="Freeform 9" id="9"/>
            <p:cNvSpPr/>
            <p:nvPr/>
          </p:nvSpPr>
          <p:spPr>
            <a:xfrm flipH="false" flipV="false" rot="0">
              <a:off x="1202818" y="0"/>
              <a:ext cx="912025" cy="912025"/>
            </a:xfrm>
            <a:custGeom>
              <a:avLst/>
              <a:gdLst/>
              <a:ahLst/>
              <a:cxnLst/>
              <a:rect r="r" b="b" t="t" l="l"/>
              <a:pathLst>
                <a:path h="912025" w="912025">
                  <a:moveTo>
                    <a:pt x="0" y="0"/>
                  </a:moveTo>
                  <a:lnTo>
                    <a:pt x="912026" y="0"/>
                  </a:lnTo>
                  <a:lnTo>
                    <a:pt x="912026" y="912025"/>
                  </a:lnTo>
                  <a:lnTo>
                    <a:pt x="0" y="912025"/>
                  </a:lnTo>
                  <a:lnTo>
                    <a:pt x="0" y="0"/>
                  </a:lnTo>
                  <a:close/>
                </a:path>
              </a:pathLst>
            </a:custGeom>
            <a:blipFill>
              <a:blip r:embed="rId5"/>
              <a:stretch>
                <a:fillRect l="0" t="0" r="0" b="0"/>
              </a:stretch>
            </a:blipFill>
          </p:spPr>
        </p:sp>
        <p:sp>
          <p:nvSpPr>
            <p:cNvPr name="Freeform 10" id="10"/>
            <p:cNvSpPr/>
            <p:nvPr/>
          </p:nvSpPr>
          <p:spPr>
            <a:xfrm flipH="false" flipV="false" rot="0">
              <a:off x="2406944" y="0"/>
              <a:ext cx="912025" cy="912025"/>
            </a:xfrm>
            <a:custGeom>
              <a:avLst/>
              <a:gdLst/>
              <a:ahLst/>
              <a:cxnLst/>
              <a:rect r="r" b="b" t="t" l="l"/>
              <a:pathLst>
                <a:path h="912025" w="912025">
                  <a:moveTo>
                    <a:pt x="0" y="0"/>
                  </a:moveTo>
                  <a:lnTo>
                    <a:pt x="912025" y="0"/>
                  </a:lnTo>
                  <a:lnTo>
                    <a:pt x="912025" y="912025"/>
                  </a:lnTo>
                  <a:lnTo>
                    <a:pt x="0" y="912025"/>
                  </a:lnTo>
                  <a:lnTo>
                    <a:pt x="0" y="0"/>
                  </a:lnTo>
                  <a:close/>
                </a:path>
              </a:pathLst>
            </a:custGeom>
            <a:blipFill>
              <a:blip r:embed="rId6"/>
              <a:stretch>
                <a:fillRect l="0" t="0" r="0" b="0"/>
              </a:stretch>
            </a:blipFill>
          </p:spPr>
        </p:sp>
      </p:grpSp>
      <p:sp>
        <p:nvSpPr>
          <p:cNvPr name="Freeform 11" id="11"/>
          <p:cNvSpPr/>
          <p:nvPr/>
        </p:nvSpPr>
        <p:spPr>
          <a:xfrm flipH="false" flipV="false" rot="0">
            <a:off x="1143560" y="2359467"/>
            <a:ext cx="16000879" cy="3360795"/>
          </a:xfrm>
          <a:custGeom>
            <a:avLst/>
            <a:gdLst/>
            <a:ahLst/>
            <a:cxnLst/>
            <a:rect r="r" b="b" t="t" l="l"/>
            <a:pathLst>
              <a:path h="3360795" w="16000879">
                <a:moveTo>
                  <a:pt x="0" y="0"/>
                </a:moveTo>
                <a:lnTo>
                  <a:pt x="16000880" y="0"/>
                </a:lnTo>
                <a:lnTo>
                  <a:pt x="16000880" y="3360795"/>
                </a:lnTo>
                <a:lnTo>
                  <a:pt x="0" y="3360795"/>
                </a:lnTo>
                <a:lnTo>
                  <a:pt x="0" y="0"/>
                </a:lnTo>
                <a:close/>
              </a:path>
            </a:pathLst>
          </a:custGeom>
          <a:blipFill>
            <a:blip r:embed="rId7"/>
            <a:stretch>
              <a:fillRect l="0" t="0" r="0" b="-24382"/>
            </a:stretch>
          </a:blipFill>
        </p:spPr>
      </p:sp>
      <p:sp>
        <p:nvSpPr>
          <p:cNvPr name="TextBox 12" id="12"/>
          <p:cNvSpPr txBox="true"/>
          <p:nvPr/>
        </p:nvSpPr>
        <p:spPr>
          <a:xfrm rot="0">
            <a:off x="1938810" y="7665945"/>
            <a:ext cx="4846044" cy="2009600"/>
          </a:xfrm>
          <a:prstGeom prst="rect">
            <a:avLst/>
          </a:prstGeom>
        </p:spPr>
        <p:txBody>
          <a:bodyPr anchor="t" rtlCol="false" tIns="0" lIns="0" bIns="0" rIns="0">
            <a:spAutoFit/>
          </a:bodyPr>
          <a:lstStyle/>
          <a:p>
            <a:pPr algn="l" marL="406297" indent="-203149" lvl="1">
              <a:lnSpc>
                <a:spcPts val="2634"/>
              </a:lnSpc>
              <a:buFont typeface="Arial"/>
              <a:buChar char="•"/>
            </a:pPr>
            <a:r>
              <a:rPr lang="en-US" sz="1881">
                <a:solidFill>
                  <a:srgbClr val="FFFFFF"/>
                </a:solidFill>
                <a:latin typeface="Helveticish"/>
                <a:ea typeface="Helveticish"/>
                <a:cs typeface="Helveticish"/>
                <a:sym typeface="Helveticish"/>
              </a:rPr>
              <a:t>Exploring potential partners for a tentpole awareness media activation</a:t>
            </a:r>
          </a:p>
          <a:p>
            <a:pPr algn="l" marL="406297" indent="-203149" lvl="1">
              <a:lnSpc>
                <a:spcPts val="2634"/>
              </a:lnSpc>
              <a:buFont typeface="Arial"/>
              <a:buChar char="•"/>
            </a:pPr>
            <a:r>
              <a:rPr lang="en-US" sz="1881">
                <a:solidFill>
                  <a:srgbClr val="FFFFFF"/>
                </a:solidFill>
                <a:latin typeface="Helveticish"/>
                <a:ea typeface="Helveticish"/>
                <a:cs typeface="Helveticish"/>
                <a:sym typeface="Helveticish"/>
              </a:rPr>
              <a:t>Looking to reach clients on a national scale with a targeted focus in top regional markets for the CBC brand. </a:t>
            </a:r>
          </a:p>
          <a:p>
            <a:pPr algn="l" marL="406297" indent="-203149" lvl="1">
              <a:lnSpc>
                <a:spcPts val="2634"/>
              </a:lnSpc>
              <a:buFont typeface="Arial"/>
              <a:buChar char="•"/>
            </a:pPr>
            <a:r>
              <a:rPr lang="en-US" sz="1881">
                <a:solidFill>
                  <a:srgbClr val="FFFFFF"/>
                </a:solidFill>
                <a:latin typeface="Helveticish"/>
                <a:ea typeface="Helveticish"/>
                <a:cs typeface="Helveticish"/>
                <a:sym typeface="Helveticish"/>
              </a:rPr>
              <a:t>More details to come!</a:t>
            </a:r>
          </a:p>
        </p:txBody>
      </p:sp>
      <p:sp>
        <p:nvSpPr>
          <p:cNvPr name="TextBox 13" id="13"/>
          <p:cNvSpPr txBox="true"/>
          <p:nvPr/>
        </p:nvSpPr>
        <p:spPr>
          <a:xfrm rot="0">
            <a:off x="2618186" y="890169"/>
            <a:ext cx="14641114" cy="1087121"/>
          </a:xfrm>
          <a:prstGeom prst="rect">
            <a:avLst/>
          </a:prstGeom>
        </p:spPr>
        <p:txBody>
          <a:bodyPr anchor="t" rtlCol="false" tIns="0" lIns="0" bIns="0" rIns="0">
            <a:spAutoFit/>
          </a:bodyPr>
          <a:lstStyle/>
          <a:p>
            <a:pPr algn="l">
              <a:lnSpc>
                <a:spcPts val="8360"/>
              </a:lnSpc>
            </a:pPr>
            <a:r>
              <a:rPr lang="en-US" sz="7600">
                <a:solidFill>
                  <a:srgbClr val="418FDE"/>
                </a:solidFill>
                <a:latin typeface="Geometos Neue 5"/>
                <a:ea typeface="Geometos Neue 5"/>
                <a:cs typeface="Geometos Neue 5"/>
                <a:sym typeface="Geometos Neue 5"/>
              </a:rPr>
              <a:t>2025 </a:t>
            </a:r>
            <a:r>
              <a:rPr lang="en-US" sz="7600">
                <a:solidFill>
                  <a:srgbClr val="FFFFFF"/>
                </a:solidFill>
                <a:latin typeface="Geometos Neue 5"/>
                <a:ea typeface="Geometos Neue 5"/>
                <a:cs typeface="Geometos Neue 5"/>
                <a:sym typeface="Geometos Neue 5"/>
              </a:rPr>
              <a:t>US media approach*</a:t>
            </a:r>
          </a:p>
        </p:txBody>
      </p:sp>
      <p:sp>
        <p:nvSpPr>
          <p:cNvPr name="TextBox 14" id="14"/>
          <p:cNvSpPr txBox="true"/>
          <p:nvPr/>
        </p:nvSpPr>
        <p:spPr>
          <a:xfrm rot="0">
            <a:off x="7718304" y="7675470"/>
            <a:ext cx="4564859" cy="2397585"/>
          </a:xfrm>
          <a:prstGeom prst="rect">
            <a:avLst/>
          </a:prstGeom>
        </p:spPr>
        <p:txBody>
          <a:bodyPr anchor="t" rtlCol="false" tIns="0" lIns="0" bIns="0" rIns="0">
            <a:spAutoFit/>
          </a:bodyPr>
          <a:lstStyle/>
          <a:p>
            <a:pPr algn="l" marL="427887" indent="-213943" lvl="1">
              <a:lnSpc>
                <a:spcPts val="2774"/>
              </a:lnSpc>
              <a:buFont typeface="Arial"/>
              <a:buChar char="•"/>
            </a:pPr>
            <a:r>
              <a:rPr lang="en-US" sz="1981">
                <a:solidFill>
                  <a:srgbClr val="FFFFFF"/>
                </a:solidFill>
                <a:latin typeface="Helveticish"/>
                <a:ea typeface="Helveticish"/>
                <a:cs typeface="Helveticish"/>
                <a:sym typeface="Helveticish"/>
              </a:rPr>
              <a:t>Continue our successful paid social campaigns to drive awareness of the CBC brand on Facebook, Instagram and LinkedIn while driving traffic to CBCWW.com.</a:t>
            </a:r>
          </a:p>
          <a:p>
            <a:pPr algn="l" marL="427887" indent="-213943" lvl="1">
              <a:lnSpc>
                <a:spcPts val="2774"/>
              </a:lnSpc>
              <a:buFont typeface="Arial"/>
              <a:buChar char="•"/>
            </a:pPr>
            <a:r>
              <a:rPr lang="en-US" sz="1981">
                <a:solidFill>
                  <a:srgbClr val="FFFFFF"/>
                </a:solidFill>
                <a:latin typeface="Helveticish"/>
                <a:ea typeface="Helveticish"/>
                <a:cs typeface="Helveticish"/>
                <a:sym typeface="Helveticish"/>
              </a:rPr>
              <a:t>Continue driving efficiencies from 2024 learnings. </a:t>
            </a:r>
          </a:p>
        </p:txBody>
      </p:sp>
      <p:sp>
        <p:nvSpPr>
          <p:cNvPr name="TextBox 15" id="15"/>
          <p:cNvSpPr txBox="true"/>
          <p:nvPr/>
        </p:nvSpPr>
        <p:spPr>
          <a:xfrm rot="0">
            <a:off x="13216614" y="7675470"/>
            <a:ext cx="4042686" cy="2397585"/>
          </a:xfrm>
          <a:prstGeom prst="rect">
            <a:avLst/>
          </a:prstGeom>
        </p:spPr>
        <p:txBody>
          <a:bodyPr anchor="t" rtlCol="false" tIns="0" lIns="0" bIns="0" rIns="0">
            <a:spAutoFit/>
          </a:bodyPr>
          <a:lstStyle/>
          <a:p>
            <a:pPr algn="l" marL="427887" indent="-213943" lvl="1">
              <a:lnSpc>
                <a:spcPts val="2774"/>
              </a:lnSpc>
              <a:buFont typeface="Arial"/>
              <a:buChar char="•"/>
            </a:pPr>
            <a:r>
              <a:rPr lang="en-US" sz="1981">
                <a:solidFill>
                  <a:srgbClr val="FFFFFF"/>
                </a:solidFill>
                <a:latin typeface="Helveticish"/>
                <a:ea typeface="Helveticish"/>
                <a:cs typeface="Helveticish"/>
                <a:sym typeface="Helveticish"/>
              </a:rPr>
              <a:t>Conversion-based campaigns with dynamic search campaigns on Google.</a:t>
            </a:r>
          </a:p>
          <a:p>
            <a:pPr algn="l" marL="427887" indent="-213943" lvl="1">
              <a:lnSpc>
                <a:spcPts val="2774"/>
              </a:lnSpc>
              <a:buFont typeface="Arial"/>
              <a:buChar char="•"/>
            </a:pPr>
            <a:r>
              <a:rPr lang="en-US" sz="1981">
                <a:solidFill>
                  <a:srgbClr val="FFFFFF"/>
                </a:solidFill>
                <a:latin typeface="Helveticish"/>
                <a:ea typeface="Helveticish"/>
                <a:cs typeface="Helveticish"/>
                <a:sym typeface="Helveticish"/>
              </a:rPr>
              <a:t>Drive leads to CB companies via CBCWW.com.</a:t>
            </a:r>
          </a:p>
          <a:p>
            <a:pPr algn="l" marL="427887" indent="-213943" lvl="1">
              <a:lnSpc>
                <a:spcPts val="2774"/>
              </a:lnSpc>
              <a:buFont typeface="Arial"/>
              <a:buChar char="•"/>
            </a:pPr>
            <a:r>
              <a:rPr lang="en-US" sz="1981">
                <a:solidFill>
                  <a:srgbClr val="FFFFFF"/>
                </a:solidFill>
                <a:latin typeface="Helveticish"/>
                <a:ea typeface="Helveticish"/>
                <a:cs typeface="Helveticish"/>
                <a:sym typeface="Helveticish"/>
              </a:rPr>
              <a:t>Continue driving efficiencies from 2024 learnings. </a:t>
            </a:r>
          </a:p>
        </p:txBody>
      </p:sp>
      <p:sp>
        <p:nvSpPr>
          <p:cNvPr name="TextBox 16" id="16"/>
          <p:cNvSpPr txBox="true"/>
          <p:nvPr/>
        </p:nvSpPr>
        <p:spPr>
          <a:xfrm rot="0">
            <a:off x="3592502" y="6508772"/>
            <a:ext cx="1538661" cy="971140"/>
          </a:xfrm>
          <a:prstGeom prst="rect">
            <a:avLst/>
          </a:prstGeom>
        </p:spPr>
        <p:txBody>
          <a:bodyPr anchor="t" rtlCol="false" tIns="0" lIns="0" bIns="0" rIns="0">
            <a:spAutoFit/>
          </a:bodyPr>
          <a:lstStyle/>
          <a:p>
            <a:pPr algn="ctr">
              <a:lnSpc>
                <a:spcPts val="7985"/>
              </a:lnSpc>
            </a:pPr>
            <a:r>
              <a:rPr lang="en-US" sz="5704">
                <a:solidFill>
                  <a:srgbClr val="FFFFFF"/>
                </a:solidFill>
                <a:latin typeface="Geometos Neue 6"/>
                <a:ea typeface="Geometos Neue 6"/>
                <a:cs typeface="Geometos Neue 6"/>
                <a:sym typeface="Geometos Neue 6"/>
              </a:rPr>
              <a:t>TBD</a:t>
            </a:r>
          </a:p>
        </p:txBody>
      </p:sp>
      <p:sp>
        <p:nvSpPr>
          <p:cNvPr name="TextBox 17" id="17"/>
          <p:cNvSpPr txBox="true"/>
          <p:nvPr/>
        </p:nvSpPr>
        <p:spPr>
          <a:xfrm rot="0">
            <a:off x="14422286" y="5480273"/>
            <a:ext cx="2548238" cy="239988"/>
          </a:xfrm>
          <a:prstGeom prst="rect">
            <a:avLst/>
          </a:prstGeom>
        </p:spPr>
        <p:txBody>
          <a:bodyPr anchor="t" rtlCol="false" tIns="0" lIns="0" bIns="0" rIns="0">
            <a:spAutoFit/>
          </a:bodyPr>
          <a:lstStyle/>
          <a:p>
            <a:pPr algn="r">
              <a:lnSpc>
                <a:spcPts val="1997"/>
              </a:lnSpc>
            </a:pPr>
            <a:r>
              <a:rPr lang="en-US" sz="1426">
                <a:solidFill>
                  <a:srgbClr val="DE342B"/>
                </a:solidFill>
                <a:latin typeface="Roboto 3"/>
                <a:ea typeface="Roboto 3"/>
                <a:cs typeface="Roboto 3"/>
                <a:sym typeface="Roboto 3"/>
              </a:rPr>
              <a:t>*Media plan subject to change. </a:t>
            </a:r>
          </a:p>
        </p:txBody>
      </p:sp>
      <p:sp>
        <p:nvSpPr>
          <p:cNvPr name="Freeform 18" id="18"/>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8"/>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551204" cy="10287000"/>
            <a:chOff x="0" y="0"/>
            <a:chExt cx="2515543" cy="2709333"/>
          </a:xfrm>
        </p:grpSpPr>
        <p:sp>
          <p:nvSpPr>
            <p:cNvPr name="Freeform 3" id="3"/>
            <p:cNvSpPr/>
            <p:nvPr/>
          </p:nvSpPr>
          <p:spPr>
            <a:xfrm flipH="false" flipV="false" rot="0">
              <a:off x="0" y="0"/>
              <a:ext cx="2515544" cy="2709333"/>
            </a:xfrm>
            <a:custGeom>
              <a:avLst/>
              <a:gdLst/>
              <a:ahLst/>
              <a:cxnLst/>
              <a:rect r="r" b="b" t="t" l="l"/>
              <a:pathLst>
                <a:path h="2709333" w="2515544">
                  <a:moveTo>
                    <a:pt x="0" y="0"/>
                  </a:moveTo>
                  <a:lnTo>
                    <a:pt x="2515544" y="0"/>
                  </a:lnTo>
                  <a:lnTo>
                    <a:pt x="2515544" y="2709333"/>
                  </a:lnTo>
                  <a:lnTo>
                    <a:pt x="0" y="2709333"/>
                  </a:lnTo>
                  <a:close/>
                </a:path>
              </a:pathLst>
            </a:custGeom>
            <a:solidFill>
              <a:srgbClr val="012169"/>
            </a:solidFill>
          </p:spPr>
        </p:sp>
        <p:sp>
          <p:nvSpPr>
            <p:cNvPr name="TextBox 4" id="4"/>
            <p:cNvSpPr txBox="true"/>
            <p:nvPr/>
          </p:nvSpPr>
          <p:spPr>
            <a:xfrm>
              <a:off x="0" y="-47625"/>
              <a:ext cx="2515543" cy="2756958"/>
            </a:xfrm>
            <a:prstGeom prst="rect">
              <a:avLst/>
            </a:prstGeom>
          </p:spPr>
          <p:txBody>
            <a:bodyPr anchor="ctr" rtlCol="false" tIns="50800" lIns="50800" bIns="50800" rIns="50800"/>
            <a:lstStyle/>
            <a:p>
              <a:pPr algn="ctr">
                <a:lnSpc>
                  <a:spcPts val="2940"/>
                </a:lnSpc>
              </a:pPr>
            </a:p>
          </p:txBody>
        </p:sp>
      </p:grpSp>
      <p:grpSp>
        <p:nvGrpSpPr>
          <p:cNvPr name="Group 5" id="5"/>
          <p:cNvGrpSpPr/>
          <p:nvPr/>
        </p:nvGrpSpPr>
        <p:grpSpPr>
          <a:xfrm rot="0">
            <a:off x="8715258" y="4585820"/>
            <a:ext cx="1124970" cy="1104848"/>
            <a:chOff x="0" y="0"/>
            <a:chExt cx="672428" cy="660400"/>
          </a:xfrm>
        </p:grpSpPr>
        <p:sp>
          <p:nvSpPr>
            <p:cNvPr name="Freeform 6" id="6"/>
            <p:cNvSpPr/>
            <p:nvPr/>
          </p:nvSpPr>
          <p:spPr>
            <a:xfrm flipH="false" flipV="false" rot="0">
              <a:off x="0" y="0"/>
              <a:ext cx="672428" cy="660400"/>
            </a:xfrm>
            <a:custGeom>
              <a:avLst/>
              <a:gdLst/>
              <a:ahLst/>
              <a:cxnLst/>
              <a:rect r="r" b="b" t="t" l="l"/>
              <a:pathLst>
                <a:path h="660400" w="672428">
                  <a:moveTo>
                    <a:pt x="547967" y="660400"/>
                  </a:moveTo>
                  <a:lnTo>
                    <a:pt x="124460" y="660400"/>
                  </a:lnTo>
                  <a:cubicBezTo>
                    <a:pt x="55880" y="660400"/>
                    <a:pt x="0" y="604520"/>
                    <a:pt x="0" y="535940"/>
                  </a:cubicBezTo>
                  <a:lnTo>
                    <a:pt x="0" y="124460"/>
                  </a:lnTo>
                  <a:cubicBezTo>
                    <a:pt x="0" y="55880"/>
                    <a:pt x="55880" y="0"/>
                    <a:pt x="124460" y="0"/>
                  </a:cubicBezTo>
                  <a:lnTo>
                    <a:pt x="547968" y="0"/>
                  </a:lnTo>
                  <a:cubicBezTo>
                    <a:pt x="616548" y="0"/>
                    <a:pt x="672428" y="55880"/>
                    <a:pt x="672428" y="124460"/>
                  </a:cubicBezTo>
                  <a:lnTo>
                    <a:pt x="672428" y="535940"/>
                  </a:lnTo>
                  <a:cubicBezTo>
                    <a:pt x="672428" y="604520"/>
                    <a:pt x="616548" y="660400"/>
                    <a:pt x="547968" y="660400"/>
                  </a:cubicBezTo>
                  <a:close/>
                </a:path>
              </a:pathLst>
            </a:custGeom>
            <a:solidFill>
              <a:srgbClr val="6385B2"/>
            </a:solidFill>
          </p:spPr>
        </p:sp>
      </p:grpSp>
      <p:grpSp>
        <p:nvGrpSpPr>
          <p:cNvPr name="Group 7" id="7"/>
          <p:cNvGrpSpPr/>
          <p:nvPr/>
        </p:nvGrpSpPr>
        <p:grpSpPr>
          <a:xfrm rot="0">
            <a:off x="8715258" y="7101259"/>
            <a:ext cx="1124970" cy="1104848"/>
            <a:chOff x="0" y="0"/>
            <a:chExt cx="672428" cy="660400"/>
          </a:xfrm>
        </p:grpSpPr>
        <p:sp>
          <p:nvSpPr>
            <p:cNvPr name="Freeform 8" id="8"/>
            <p:cNvSpPr/>
            <p:nvPr/>
          </p:nvSpPr>
          <p:spPr>
            <a:xfrm flipH="false" flipV="false" rot="0">
              <a:off x="0" y="0"/>
              <a:ext cx="672428" cy="660400"/>
            </a:xfrm>
            <a:custGeom>
              <a:avLst/>
              <a:gdLst/>
              <a:ahLst/>
              <a:cxnLst/>
              <a:rect r="r" b="b" t="t" l="l"/>
              <a:pathLst>
                <a:path h="660400" w="672428">
                  <a:moveTo>
                    <a:pt x="547967" y="660400"/>
                  </a:moveTo>
                  <a:lnTo>
                    <a:pt x="124460" y="660400"/>
                  </a:lnTo>
                  <a:cubicBezTo>
                    <a:pt x="55880" y="660400"/>
                    <a:pt x="0" y="604520"/>
                    <a:pt x="0" y="535940"/>
                  </a:cubicBezTo>
                  <a:lnTo>
                    <a:pt x="0" y="124460"/>
                  </a:lnTo>
                  <a:cubicBezTo>
                    <a:pt x="0" y="55880"/>
                    <a:pt x="55880" y="0"/>
                    <a:pt x="124460" y="0"/>
                  </a:cubicBezTo>
                  <a:lnTo>
                    <a:pt x="547968" y="0"/>
                  </a:lnTo>
                  <a:cubicBezTo>
                    <a:pt x="616548" y="0"/>
                    <a:pt x="672428" y="55880"/>
                    <a:pt x="672428" y="124460"/>
                  </a:cubicBezTo>
                  <a:lnTo>
                    <a:pt x="672428" y="535940"/>
                  </a:lnTo>
                  <a:cubicBezTo>
                    <a:pt x="672428" y="604520"/>
                    <a:pt x="616548" y="660400"/>
                    <a:pt x="547968" y="660400"/>
                  </a:cubicBezTo>
                  <a:close/>
                </a:path>
              </a:pathLst>
            </a:custGeom>
            <a:solidFill>
              <a:srgbClr val="6385B2"/>
            </a:solidFill>
          </p:spPr>
        </p:sp>
      </p:grpSp>
      <p:sp>
        <p:nvSpPr>
          <p:cNvPr name="Freeform 9" id="9"/>
          <p:cNvSpPr/>
          <p:nvPr/>
        </p:nvSpPr>
        <p:spPr>
          <a:xfrm flipH="false" flipV="false" rot="0">
            <a:off x="9004281" y="4927430"/>
            <a:ext cx="546923" cy="421628"/>
          </a:xfrm>
          <a:custGeom>
            <a:avLst/>
            <a:gdLst/>
            <a:ahLst/>
            <a:cxnLst/>
            <a:rect r="r" b="b" t="t" l="l"/>
            <a:pathLst>
              <a:path h="421628" w="546923">
                <a:moveTo>
                  <a:pt x="0" y="0"/>
                </a:moveTo>
                <a:lnTo>
                  <a:pt x="546923" y="0"/>
                </a:lnTo>
                <a:lnTo>
                  <a:pt x="546923" y="421628"/>
                </a:lnTo>
                <a:lnTo>
                  <a:pt x="0" y="4216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004281" y="7442869"/>
            <a:ext cx="546923" cy="421628"/>
          </a:xfrm>
          <a:custGeom>
            <a:avLst/>
            <a:gdLst/>
            <a:ahLst/>
            <a:cxnLst/>
            <a:rect r="r" b="b" t="t" l="l"/>
            <a:pathLst>
              <a:path h="421628" w="546923">
                <a:moveTo>
                  <a:pt x="0" y="0"/>
                </a:moveTo>
                <a:lnTo>
                  <a:pt x="546923" y="0"/>
                </a:lnTo>
                <a:lnTo>
                  <a:pt x="546923" y="421628"/>
                </a:lnTo>
                <a:lnTo>
                  <a:pt x="0" y="4216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3196387" y="9078227"/>
            <a:ext cx="4712972" cy="771749"/>
          </a:xfrm>
          <a:custGeom>
            <a:avLst/>
            <a:gdLst/>
            <a:ahLst/>
            <a:cxnLst/>
            <a:rect r="r" b="b" t="t" l="l"/>
            <a:pathLst>
              <a:path h="771749" w="4712972">
                <a:moveTo>
                  <a:pt x="0" y="0"/>
                </a:moveTo>
                <a:lnTo>
                  <a:pt x="4712972" y="0"/>
                </a:lnTo>
                <a:lnTo>
                  <a:pt x="4712972" y="771749"/>
                </a:lnTo>
                <a:lnTo>
                  <a:pt x="0" y="771749"/>
                </a:lnTo>
                <a:lnTo>
                  <a:pt x="0" y="0"/>
                </a:lnTo>
                <a:close/>
              </a:path>
            </a:pathLst>
          </a:custGeom>
          <a:blipFill>
            <a:blip r:embed="rId4"/>
            <a:stretch>
              <a:fillRect l="0" t="0" r="0" b="0"/>
            </a:stretch>
          </a:blipFill>
        </p:spPr>
      </p:sp>
      <p:sp>
        <p:nvSpPr>
          <p:cNvPr name="Freeform 12" id="12"/>
          <p:cNvSpPr/>
          <p:nvPr/>
        </p:nvSpPr>
        <p:spPr>
          <a:xfrm flipH="false" flipV="false" rot="0">
            <a:off x="4775602" y="1028700"/>
            <a:ext cx="3557231" cy="3557231"/>
          </a:xfrm>
          <a:custGeom>
            <a:avLst/>
            <a:gdLst/>
            <a:ahLst/>
            <a:cxnLst/>
            <a:rect r="r" b="b" t="t" l="l"/>
            <a:pathLst>
              <a:path h="3557231" w="3557231">
                <a:moveTo>
                  <a:pt x="0" y="0"/>
                </a:moveTo>
                <a:lnTo>
                  <a:pt x="3557232" y="0"/>
                </a:lnTo>
                <a:lnTo>
                  <a:pt x="3557232" y="3557231"/>
                </a:lnTo>
                <a:lnTo>
                  <a:pt x="0" y="3557231"/>
                </a:lnTo>
                <a:lnTo>
                  <a:pt x="0" y="0"/>
                </a:lnTo>
                <a:close/>
              </a:path>
            </a:pathLst>
          </a:custGeom>
          <a:blipFill>
            <a:blip r:embed="rId5"/>
            <a:stretch>
              <a:fillRect l="0" t="0" r="0" b="0"/>
            </a:stretch>
          </a:blipFill>
        </p:spPr>
      </p:sp>
      <p:sp>
        <p:nvSpPr>
          <p:cNvPr name="Freeform 13" id="13"/>
          <p:cNvSpPr/>
          <p:nvPr/>
        </p:nvSpPr>
        <p:spPr>
          <a:xfrm flipH="false" flipV="false" rot="0">
            <a:off x="4775602" y="5701069"/>
            <a:ext cx="3557231" cy="3557231"/>
          </a:xfrm>
          <a:custGeom>
            <a:avLst/>
            <a:gdLst/>
            <a:ahLst/>
            <a:cxnLst/>
            <a:rect r="r" b="b" t="t" l="l"/>
            <a:pathLst>
              <a:path h="3557231" w="3557231">
                <a:moveTo>
                  <a:pt x="0" y="0"/>
                </a:moveTo>
                <a:lnTo>
                  <a:pt x="3557232" y="0"/>
                </a:lnTo>
                <a:lnTo>
                  <a:pt x="3557232" y="3557231"/>
                </a:lnTo>
                <a:lnTo>
                  <a:pt x="0" y="3557231"/>
                </a:lnTo>
                <a:lnTo>
                  <a:pt x="0" y="0"/>
                </a:lnTo>
                <a:close/>
              </a:path>
            </a:pathLst>
          </a:custGeom>
          <a:blipFill>
            <a:blip r:embed="rId6"/>
            <a:stretch>
              <a:fillRect l="0" t="0" r="0" b="0"/>
            </a:stretch>
          </a:blipFill>
        </p:spPr>
      </p:sp>
      <p:pic>
        <p:nvPicPr>
          <p:cNvPr name="Picture 14" id="14">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0" r="0" b="0"/>
          <a:stretch>
            <a:fillRect/>
          </a:stretch>
        </p:blipFill>
        <p:spPr>
          <a:xfrm flipH="false" flipV="false" rot="0">
            <a:off x="255626" y="1374488"/>
            <a:ext cx="4234226" cy="7527512"/>
          </a:xfrm>
          <a:prstGeom prst="rect">
            <a:avLst/>
          </a:prstGeom>
        </p:spPr>
      </p:pic>
      <p:sp>
        <p:nvSpPr>
          <p:cNvPr name="TextBox 15" id="15"/>
          <p:cNvSpPr txBox="true"/>
          <p:nvPr/>
        </p:nvSpPr>
        <p:spPr>
          <a:xfrm rot="0">
            <a:off x="10120156" y="851515"/>
            <a:ext cx="7508629" cy="1955800"/>
          </a:xfrm>
          <a:prstGeom prst="rect">
            <a:avLst/>
          </a:prstGeom>
        </p:spPr>
        <p:txBody>
          <a:bodyPr anchor="t" rtlCol="false" tIns="0" lIns="0" bIns="0" rIns="0">
            <a:spAutoFit/>
          </a:bodyPr>
          <a:lstStyle/>
          <a:p>
            <a:pPr algn="l">
              <a:lnSpc>
                <a:spcPts val="4900"/>
              </a:lnSpc>
            </a:pPr>
            <a:r>
              <a:rPr lang="en-US" sz="4900">
                <a:solidFill>
                  <a:srgbClr val="012169"/>
                </a:solidFill>
                <a:latin typeface="Geometos Neue 6"/>
                <a:ea typeface="Geometos Neue 6"/>
                <a:cs typeface="Geometos Neue 6"/>
                <a:sym typeface="Geometos Neue 6"/>
              </a:rPr>
              <a:t>cbcworldwide.com</a:t>
            </a:r>
          </a:p>
          <a:p>
            <a:pPr algn="l" marL="0" indent="0" lvl="0">
              <a:lnSpc>
                <a:spcPts val="5100"/>
              </a:lnSpc>
              <a:spcBef>
                <a:spcPct val="0"/>
              </a:spcBef>
            </a:pPr>
            <a:r>
              <a:rPr lang="en-US" sz="5100">
                <a:solidFill>
                  <a:srgbClr val="012169"/>
                </a:solidFill>
                <a:latin typeface="Geometos Neue 4"/>
                <a:ea typeface="Geometos Neue 4"/>
                <a:cs typeface="Geometos Neue 4"/>
                <a:sym typeface="Geometos Neue 4"/>
              </a:rPr>
              <a:t>Jan-May US Media</a:t>
            </a:r>
            <a:r>
              <a:rPr lang="en-US" sz="5100">
                <a:solidFill>
                  <a:srgbClr val="012169"/>
                </a:solidFill>
                <a:latin typeface="Geometos Neue 4"/>
                <a:ea typeface="Geometos Neue 4"/>
                <a:cs typeface="Geometos Neue 4"/>
                <a:sym typeface="Geometos Neue 4"/>
              </a:rPr>
              <a:t> Performance</a:t>
            </a:r>
          </a:p>
        </p:txBody>
      </p:sp>
      <p:sp>
        <p:nvSpPr>
          <p:cNvPr name="TextBox 16" id="16"/>
          <p:cNvSpPr txBox="true"/>
          <p:nvPr/>
        </p:nvSpPr>
        <p:spPr>
          <a:xfrm rot="0">
            <a:off x="10125977" y="4410284"/>
            <a:ext cx="7508629" cy="1298575"/>
          </a:xfrm>
          <a:prstGeom prst="rect">
            <a:avLst/>
          </a:prstGeom>
        </p:spPr>
        <p:txBody>
          <a:bodyPr anchor="t" rtlCol="false" tIns="0" lIns="0" bIns="0" rIns="0">
            <a:spAutoFit/>
          </a:bodyPr>
          <a:lstStyle/>
          <a:p>
            <a:pPr algn="l" marL="539748" indent="-269874" lvl="1">
              <a:lnSpc>
                <a:spcPts val="3499"/>
              </a:lnSpc>
              <a:buFont typeface="Arial"/>
              <a:buChar char="•"/>
            </a:pPr>
            <a:r>
              <a:rPr lang="en-US" sz="2499">
                <a:solidFill>
                  <a:srgbClr val="012169"/>
                </a:solidFill>
                <a:latin typeface="Roboto 2"/>
                <a:ea typeface="Roboto 2"/>
                <a:cs typeface="Roboto 2"/>
                <a:sym typeface="Roboto 2"/>
              </a:rPr>
              <a:t>Received </a:t>
            </a:r>
            <a:r>
              <a:rPr lang="en-US" b="true" sz="2499">
                <a:solidFill>
                  <a:srgbClr val="012169"/>
                </a:solidFill>
                <a:latin typeface="Roboto 2 Bold"/>
                <a:ea typeface="Roboto 2 Bold"/>
                <a:cs typeface="Roboto 2 Bold"/>
                <a:sym typeface="Roboto 2 Bold"/>
              </a:rPr>
              <a:t>22k+ clicks </a:t>
            </a:r>
            <a:r>
              <a:rPr lang="en-US" sz="2499">
                <a:solidFill>
                  <a:srgbClr val="012169"/>
                </a:solidFill>
                <a:latin typeface="Roboto 2"/>
                <a:ea typeface="Roboto 2"/>
                <a:cs typeface="Roboto 2"/>
                <a:sym typeface="Roboto 2"/>
              </a:rPr>
              <a:t>to CBCWW.com</a:t>
            </a:r>
          </a:p>
          <a:p>
            <a:pPr algn="l" marL="539748" indent="-269874" lvl="1">
              <a:lnSpc>
                <a:spcPts val="3499"/>
              </a:lnSpc>
              <a:buFont typeface="Arial"/>
              <a:buChar char="•"/>
            </a:pPr>
            <a:r>
              <a:rPr lang="en-US" sz="2499">
                <a:solidFill>
                  <a:srgbClr val="012169"/>
                </a:solidFill>
                <a:latin typeface="Roboto 2"/>
                <a:ea typeface="Roboto 2"/>
                <a:cs typeface="Roboto 2"/>
                <a:sym typeface="Roboto 2"/>
              </a:rPr>
              <a:t>Generated an </a:t>
            </a:r>
            <a:r>
              <a:rPr lang="en-US" b="true" sz="2499">
                <a:solidFill>
                  <a:srgbClr val="012169"/>
                </a:solidFill>
                <a:latin typeface="Roboto 2 Bold"/>
                <a:ea typeface="Roboto 2 Bold"/>
                <a:cs typeface="Roboto 2 Bold"/>
                <a:sym typeface="Roboto 2 Bold"/>
              </a:rPr>
              <a:t>average CPL of $50</a:t>
            </a:r>
          </a:p>
          <a:p>
            <a:pPr algn="l" marL="1079496" indent="-359832" lvl="2">
              <a:lnSpc>
                <a:spcPts val="3499"/>
              </a:lnSpc>
              <a:buFont typeface="Arial"/>
              <a:buChar char="⚬"/>
            </a:pPr>
            <a:r>
              <a:rPr lang="en-US" sz="2499">
                <a:solidFill>
                  <a:srgbClr val="012169"/>
                </a:solidFill>
                <a:latin typeface="Roboto 2"/>
                <a:ea typeface="Roboto 2"/>
                <a:cs typeface="Roboto 2"/>
                <a:sym typeface="Roboto 2"/>
              </a:rPr>
              <a:t>114-index to benchmark</a:t>
            </a:r>
          </a:p>
        </p:txBody>
      </p:sp>
      <p:sp>
        <p:nvSpPr>
          <p:cNvPr name="TextBox 17" id="17"/>
          <p:cNvSpPr txBox="true"/>
          <p:nvPr/>
        </p:nvSpPr>
        <p:spPr>
          <a:xfrm rot="0">
            <a:off x="10125977" y="3925834"/>
            <a:ext cx="6826970" cy="457200"/>
          </a:xfrm>
          <a:prstGeom prst="rect">
            <a:avLst/>
          </a:prstGeom>
        </p:spPr>
        <p:txBody>
          <a:bodyPr anchor="t" rtlCol="false" tIns="0" lIns="0" bIns="0" rIns="0">
            <a:spAutoFit/>
          </a:bodyPr>
          <a:lstStyle/>
          <a:p>
            <a:pPr algn="l">
              <a:lnSpc>
                <a:spcPts val="3599"/>
              </a:lnSpc>
            </a:pPr>
            <a:r>
              <a:rPr lang="en-US" sz="2999">
                <a:solidFill>
                  <a:srgbClr val="012169"/>
                </a:solidFill>
                <a:latin typeface="Geometos Neue 7"/>
                <a:ea typeface="Geometos Neue 7"/>
                <a:cs typeface="Geometos Neue 7"/>
                <a:sym typeface="Geometos Neue 7"/>
              </a:rPr>
              <a:t>EXCELLENT SEM RESULTS</a:t>
            </a:r>
          </a:p>
        </p:txBody>
      </p:sp>
      <p:sp>
        <p:nvSpPr>
          <p:cNvPr name="TextBox 18" id="18"/>
          <p:cNvSpPr txBox="true"/>
          <p:nvPr/>
        </p:nvSpPr>
        <p:spPr>
          <a:xfrm rot="0">
            <a:off x="10128888" y="6368142"/>
            <a:ext cx="7508629" cy="2174875"/>
          </a:xfrm>
          <a:prstGeom prst="rect">
            <a:avLst/>
          </a:prstGeom>
        </p:spPr>
        <p:txBody>
          <a:bodyPr anchor="t" rtlCol="false" tIns="0" lIns="0" bIns="0" rIns="0">
            <a:spAutoFit/>
          </a:bodyPr>
          <a:lstStyle/>
          <a:p>
            <a:pPr algn="l" marL="539748" indent="-269874" lvl="1">
              <a:lnSpc>
                <a:spcPts val="3499"/>
              </a:lnSpc>
              <a:buFont typeface="Arial"/>
              <a:buChar char="•"/>
            </a:pPr>
            <a:r>
              <a:rPr lang="en-US" sz="2499">
                <a:solidFill>
                  <a:srgbClr val="012169"/>
                </a:solidFill>
                <a:latin typeface="Roboto 2"/>
                <a:ea typeface="Roboto 2"/>
                <a:cs typeface="Roboto 2"/>
                <a:sym typeface="Roboto 2"/>
              </a:rPr>
              <a:t>Generated</a:t>
            </a:r>
            <a:r>
              <a:rPr lang="en-US" b="true" sz="2499">
                <a:solidFill>
                  <a:srgbClr val="012169"/>
                </a:solidFill>
                <a:latin typeface="Roboto 2 Bold"/>
                <a:ea typeface="Roboto 2 Bold"/>
                <a:cs typeface="Roboto 2 Bold"/>
                <a:sym typeface="Roboto 2 Bold"/>
              </a:rPr>
              <a:t> 1.3M+ impressions</a:t>
            </a:r>
          </a:p>
          <a:p>
            <a:pPr algn="l" marL="539748" indent="-269874" lvl="1">
              <a:lnSpc>
                <a:spcPts val="3499"/>
              </a:lnSpc>
              <a:buFont typeface="Arial"/>
              <a:buChar char="•"/>
            </a:pPr>
            <a:r>
              <a:rPr lang="en-US" sz="2499">
                <a:solidFill>
                  <a:srgbClr val="012169"/>
                </a:solidFill>
                <a:latin typeface="Roboto 2"/>
                <a:ea typeface="Roboto 2"/>
                <a:cs typeface="Roboto 2"/>
                <a:sym typeface="Roboto 2"/>
              </a:rPr>
              <a:t>Received </a:t>
            </a:r>
            <a:r>
              <a:rPr lang="en-US" b="true" sz="2499">
                <a:solidFill>
                  <a:srgbClr val="012169"/>
                </a:solidFill>
                <a:latin typeface="Roboto 2 Bold"/>
                <a:ea typeface="Roboto 2 Bold"/>
                <a:cs typeface="Roboto 2 Bold"/>
                <a:sym typeface="Roboto 2 Bold"/>
              </a:rPr>
              <a:t>50</a:t>
            </a:r>
            <a:r>
              <a:rPr lang="en-US" b="true" sz="2499">
                <a:solidFill>
                  <a:srgbClr val="012169"/>
                </a:solidFill>
                <a:latin typeface="Roboto 2 Bold"/>
                <a:ea typeface="Roboto 2 Bold"/>
                <a:cs typeface="Roboto 2 Bold"/>
                <a:sym typeface="Roboto 2 Bold"/>
              </a:rPr>
              <a:t>k clicks</a:t>
            </a:r>
            <a:r>
              <a:rPr lang="en-US" sz="2499">
                <a:solidFill>
                  <a:srgbClr val="012169"/>
                </a:solidFill>
                <a:latin typeface="Roboto 2"/>
                <a:ea typeface="Roboto 2"/>
                <a:cs typeface="Roboto 2"/>
                <a:sym typeface="Roboto 2"/>
              </a:rPr>
              <a:t> to CBCWW.com</a:t>
            </a:r>
          </a:p>
          <a:p>
            <a:pPr algn="l" marL="1079496" indent="-359832" lvl="2">
              <a:lnSpc>
                <a:spcPts val="3499"/>
              </a:lnSpc>
              <a:buFont typeface="Arial"/>
              <a:buChar char="⚬"/>
            </a:pPr>
            <a:r>
              <a:rPr lang="en-US" sz="2499">
                <a:solidFill>
                  <a:srgbClr val="012169"/>
                </a:solidFill>
                <a:latin typeface="Roboto 2"/>
                <a:ea typeface="Roboto 2"/>
                <a:cs typeface="Roboto 2"/>
                <a:sym typeface="Roboto 2"/>
              </a:rPr>
              <a:t>With an average CTR of 3%.</a:t>
            </a:r>
          </a:p>
          <a:p>
            <a:pPr algn="l" marL="1079496" indent="-359832" lvl="2">
              <a:lnSpc>
                <a:spcPts val="3499"/>
              </a:lnSpc>
              <a:buFont typeface="Arial"/>
              <a:buChar char="⚬"/>
            </a:pPr>
            <a:r>
              <a:rPr lang="en-US" sz="2499">
                <a:solidFill>
                  <a:srgbClr val="012169"/>
                </a:solidFill>
                <a:latin typeface="Roboto 2"/>
                <a:ea typeface="Roboto 2"/>
                <a:cs typeface="Roboto 2"/>
                <a:sym typeface="Roboto 2"/>
              </a:rPr>
              <a:t>Meta + LinkedIn campaigns are seeing 174-index to benchmarks. </a:t>
            </a:r>
          </a:p>
        </p:txBody>
      </p:sp>
      <p:sp>
        <p:nvSpPr>
          <p:cNvPr name="TextBox 19" id="19"/>
          <p:cNvSpPr txBox="true"/>
          <p:nvPr/>
        </p:nvSpPr>
        <p:spPr>
          <a:xfrm rot="0">
            <a:off x="10128888" y="5883693"/>
            <a:ext cx="6826970" cy="457200"/>
          </a:xfrm>
          <a:prstGeom prst="rect">
            <a:avLst/>
          </a:prstGeom>
        </p:spPr>
        <p:txBody>
          <a:bodyPr anchor="t" rtlCol="false" tIns="0" lIns="0" bIns="0" rIns="0">
            <a:spAutoFit/>
          </a:bodyPr>
          <a:lstStyle/>
          <a:p>
            <a:pPr algn="l">
              <a:lnSpc>
                <a:spcPts val="3599"/>
              </a:lnSpc>
            </a:pPr>
            <a:r>
              <a:rPr lang="en-US" sz="2999">
                <a:solidFill>
                  <a:srgbClr val="012169"/>
                </a:solidFill>
                <a:latin typeface="Geometos Neue 7"/>
                <a:ea typeface="Geometos Neue 7"/>
                <a:cs typeface="Geometos Neue 7"/>
                <a:sym typeface="Geometos Neue 7"/>
              </a:rPr>
              <a:t>Strong Social performance</a:t>
            </a:r>
          </a:p>
        </p:txBody>
      </p:sp>
      <p:sp>
        <p:nvSpPr>
          <p:cNvPr name="TextBox 20" id="20"/>
          <p:cNvSpPr txBox="true"/>
          <p:nvPr/>
        </p:nvSpPr>
        <p:spPr>
          <a:xfrm rot="0">
            <a:off x="10125977" y="3018501"/>
            <a:ext cx="7036398" cy="600075"/>
          </a:xfrm>
          <a:prstGeom prst="rect">
            <a:avLst/>
          </a:prstGeom>
        </p:spPr>
        <p:txBody>
          <a:bodyPr anchor="t" rtlCol="false" tIns="0" lIns="0" bIns="0" rIns="0">
            <a:spAutoFit/>
          </a:bodyPr>
          <a:lstStyle/>
          <a:p>
            <a:pPr algn="l">
              <a:lnSpc>
                <a:spcPts val="2344"/>
              </a:lnSpc>
              <a:spcBef>
                <a:spcPct val="0"/>
              </a:spcBef>
            </a:pPr>
            <a:r>
              <a:rPr lang="en-US" sz="1953">
                <a:solidFill>
                  <a:srgbClr val="012169"/>
                </a:solidFill>
                <a:latin typeface="Geometos Neue 4"/>
                <a:ea typeface="Geometos Neue 4"/>
                <a:cs typeface="Geometos Neue 4"/>
                <a:sym typeface="Geometos Neue 4"/>
              </a:rPr>
              <a:t>THROUGH MAY, AGGREGATED MEDIA PERFORMANCE IS AT A 148-INDEX TO BENCHMARK</a:t>
            </a:r>
          </a:p>
        </p:txBody>
      </p:sp>
    </p:spTree>
  </p:cSld>
  <p:clrMapOvr>
    <a:masterClrMapping/>
  </p:clrMapOvr>
  <p:timing>
    <p:tnLst>
      <p:par>
        <p:cTn dur="indefinite" restart="never" nodeType="tmRoot">
          <p:childTnLst>
            <p:video>
              <p:cMediaNode vol="0">
                <p:cTn fill="hold" display="false">
                  <p:stCondLst>
                    <p:cond delay="indefinite"/>
                  </p:stCondLst>
                </p:cTn>
                <p:tgtEl>
                  <p:spTgt spid="14"/>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0000"/>
            </a:blip>
            <a:stretch>
              <a:fillRect l="0" t="-9222" r="0" b="-9222"/>
            </a:stretch>
          </a:blipFill>
        </p:spPr>
      </p:sp>
      <p:sp>
        <p:nvSpPr>
          <p:cNvPr name="Freeform 3" id="3"/>
          <p:cNvSpPr/>
          <p:nvPr/>
        </p:nvSpPr>
        <p:spPr>
          <a:xfrm flipH="false" flipV="false" rot="0">
            <a:off x="15614523" y="7613523"/>
            <a:ext cx="2292477" cy="2292477"/>
          </a:xfrm>
          <a:custGeom>
            <a:avLst/>
            <a:gdLst/>
            <a:ahLst/>
            <a:cxnLst/>
            <a:rect r="r" b="b" t="t" l="l"/>
            <a:pathLst>
              <a:path h="2292477" w="2292477">
                <a:moveTo>
                  <a:pt x="0" y="0"/>
                </a:moveTo>
                <a:lnTo>
                  <a:pt x="2292477" y="0"/>
                </a:lnTo>
                <a:lnTo>
                  <a:pt x="2292477" y="2292477"/>
                </a:lnTo>
                <a:lnTo>
                  <a:pt x="0" y="2292477"/>
                </a:lnTo>
                <a:lnTo>
                  <a:pt x="0" y="0"/>
                </a:lnTo>
                <a:close/>
              </a:path>
            </a:pathLst>
          </a:custGeom>
          <a:blipFill>
            <a:blip r:embed="rId3"/>
            <a:stretch>
              <a:fillRect l="0" t="0" r="0" b="0"/>
            </a:stretch>
          </a:blipFill>
        </p:spPr>
      </p:sp>
      <p:sp>
        <p:nvSpPr>
          <p:cNvPr name="TextBox 4" id="4"/>
          <p:cNvSpPr txBox="true"/>
          <p:nvPr/>
        </p:nvSpPr>
        <p:spPr>
          <a:xfrm rot="0">
            <a:off x="1771129" y="4860925"/>
            <a:ext cx="14745742" cy="1717676"/>
          </a:xfrm>
          <a:prstGeom prst="rect">
            <a:avLst/>
          </a:prstGeom>
        </p:spPr>
        <p:txBody>
          <a:bodyPr anchor="t" rtlCol="false" tIns="0" lIns="0" bIns="0" rIns="0">
            <a:spAutoFit/>
          </a:bodyPr>
          <a:lstStyle/>
          <a:p>
            <a:pPr algn="ctr">
              <a:lnSpc>
                <a:spcPts val="13999"/>
              </a:lnSpc>
            </a:pPr>
            <a:r>
              <a:rPr lang="en-US" sz="9999">
                <a:solidFill>
                  <a:srgbClr val="FFFFFF"/>
                </a:solidFill>
                <a:latin typeface="Geometos Neue 8"/>
                <a:ea typeface="Geometos Neue 8"/>
                <a:cs typeface="Geometos Neue 8"/>
                <a:sym typeface="Geometos Neue 8"/>
              </a:rPr>
              <a:t>US Social Strategy</a:t>
            </a:r>
          </a:p>
        </p:txBody>
      </p:sp>
      <p:sp>
        <p:nvSpPr>
          <p:cNvPr name="TextBox 5" id="5"/>
          <p:cNvSpPr txBox="true"/>
          <p:nvPr/>
        </p:nvSpPr>
        <p:spPr>
          <a:xfrm rot="0">
            <a:off x="7149033" y="3508375"/>
            <a:ext cx="3324820" cy="1717676"/>
          </a:xfrm>
          <a:prstGeom prst="rect">
            <a:avLst/>
          </a:prstGeom>
        </p:spPr>
        <p:txBody>
          <a:bodyPr anchor="t" rtlCol="false" tIns="0" lIns="0" bIns="0" rIns="0">
            <a:spAutoFit/>
          </a:bodyPr>
          <a:lstStyle/>
          <a:p>
            <a:pPr algn="l">
              <a:lnSpc>
                <a:spcPts val="13999"/>
              </a:lnSpc>
            </a:pPr>
            <a:r>
              <a:rPr lang="en-US" sz="9999">
                <a:solidFill>
                  <a:srgbClr val="1F69FF"/>
                </a:solidFill>
                <a:latin typeface="Geometos Neue 8"/>
                <a:ea typeface="Geometos Neue 8"/>
                <a:cs typeface="Geometos Neue 8"/>
                <a:sym typeface="Geometos Neue 8"/>
              </a:rPr>
              <a:t>2025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30744" y="2718826"/>
            <a:ext cx="3698640" cy="4528819"/>
            <a:chOff x="0" y="0"/>
            <a:chExt cx="974127" cy="1192775"/>
          </a:xfrm>
        </p:grpSpPr>
        <p:sp>
          <p:nvSpPr>
            <p:cNvPr name="Freeform 3" id="3"/>
            <p:cNvSpPr/>
            <p:nvPr/>
          </p:nvSpPr>
          <p:spPr>
            <a:xfrm flipH="false" flipV="false" rot="0">
              <a:off x="0" y="0"/>
              <a:ext cx="974127" cy="1192775"/>
            </a:xfrm>
            <a:custGeom>
              <a:avLst/>
              <a:gdLst/>
              <a:ahLst/>
              <a:cxnLst/>
              <a:rect r="r" b="b" t="t" l="l"/>
              <a:pathLst>
                <a:path h="1192775" w="974127">
                  <a:moveTo>
                    <a:pt x="0" y="0"/>
                  </a:moveTo>
                  <a:lnTo>
                    <a:pt x="974127" y="0"/>
                  </a:lnTo>
                  <a:lnTo>
                    <a:pt x="974127" y="1192775"/>
                  </a:lnTo>
                  <a:lnTo>
                    <a:pt x="0" y="1192775"/>
                  </a:lnTo>
                  <a:close/>
                </a:path>
              </a:pathLst>
            </a:custGeom>
            <a:gradFill rotWithShape="true">
              <a:gsLst>
                <a:gs pos="0">
                  <a:srgbClr val="012169">
                    <a:alpha val="100000"/>
                  </a:srgbClr>
                </a:gs>
                <a:gs pos="100000">
                  <a:srgbClr val="418FDE">
                    <a:alpha val="100000"/>
                  </a:srgbClr>
                </a:gs>
              </a:gsLst>
              <a:lin ang="2700000"/>
            </a:gradFill>
          </p:spPr>
        </p:sp>
        <p:sp>
          <p:nvSpPr>
            <p:cNvPr name="TextBox 4" id="4"/>
            <p:cNvSpPr txBox="true"/>
            <p:nvPr/>
          </p:nvSpPr>
          <p:spPr>
            <a:xfrm>
              <a:off x="0" y="-76200"/>
              <a:ext cx="974127" cy="1268975"/>
            </a:xfrm>
            <a:prstGeom prst="rect">
              <a:avLst/>
            </a:prstGeom>
          </p:spPr>
          <p:txBody>
            <a:bodyPr anchor="ctr" rtlCol="false" tIns="50800" lIns="50800" bIns="50800" rIns="50800"/>
            <a:lstStyle/>
            <a:p>
              <a:pPr algn="l">
                <a:lnSpc>
                  <a:spcPts val="5039"/>
                </a:lnSpc>
              </a:pPr>
            </a:p>
          </p:txBody>
        </p:sp>
      </p:grpSp>
      <p:sp>
        <p:nvSpPr>
          <p:cNvPr name="TextBox 5" id="5"/>
          <p:cNvSpPr txBox="true"/>
          <p:nvPr/>
        </p:nvSpPr>
        <p:spPr>
          <a:xfrm rot="0">
            <a:off x="1317122" y="2943431"/>
            <a:ext cx="3125884" cy="3980179"/>
          </a:xfrm>
          <a:prstGeom prst="rect">
            <a:avLst/>
          </a:prstGeom>
        </p:spPr>
        <p:txBody>
          <a:bodyPr anchor="t" rtlCol="false" tIns="0" lIns="0" bIns="0" rIns="0">
            <a:spAutoFit/>
          </a:bodyPr>
          <a:lstStyle/>
          <a:p>
            <a:pPr algn="l">
              <a:lnSpc>
                <a:spcPts val="5320"/>
              </a:lnSpc>
            </a:pPr>
            <a:r>
              <a:rPr lang="en-US" sz="3800" spc="-121" b="true">
                <a:solidFill>
                  <a:srgbClr val="FFFFFF"/>
                </a:solidFill>
                <a:latin typeface="Roboto 3 Bold"/>
                <a:ea typeface="Roboto 3 Bold"/>
                <a:cs typeface="Roboto 3 Bold"/>
                <a:sym typeface="Roboto 3 Bold"/>
              </a:rPr>
              <a:t>Create </a:t>
            </a:r>
            <a:r>
              <a:rPr lang="en-US" sz="3800" spc="-121">
                <a:solidFill>
                  <a:srgbClr val="FFFFFF"/>
                </a:solidFill>
                <a:latin typeface="Roboto 3"/>
                <a:ea typeface="Roboto 3"/>
                <a:cs typeface="Roboto 3"/>
                <a:sym typeface="Roboto 3"/>
              </a:rPr>
              <a:t>memorable and shareable storytelling focused on engagement.</a:t>
            </a:r>
          </a:p>
        </p:txBody>
      </p:sp>
      <p:grpSp>
        <p:nvGrpSpPr>
          <p:cNvPr name="Group 6" id="6"/>
          <p:cNvGrpSpPr/>
          <p:nvPr/>
        </p:nvGrpSpPr>
        <p:grpSpPr>
          <a:xfrm rot="0">
            <a:off x="5207678" y="2718826"/>
            <a:ext cx="3698640" cy="4528819"/>
            <a:chOff x="0" y="0"/>
            <a:chExt cx="974127" cy="1192775"/>
          </a:xfrm>
        </p:grpSpPr>
        <p:sp>
          <p:nvSpPr>
            <p:cNvPr name="Freeform 7" id="7"/>
            <p:cNvSpPr/>
            <p:nvPr/>
          </p:nvSpPr>
          <p:spPr>
            <a:xfrm flipH="false" flipV="false" rot="0">
              <a:off x="0" y="0"/>
              <a:ext cx="974127" cy="1192775"/>
            </a:xfrm>
            <a:custGeom>
              <a:avLst/>
              <a:gdLst/>
              <a:ahLst/>
              <a:cxnLst/>
              <a:rect r="r" b="b" t="t" l="l"/>
              <a:pathLst>
                <a:path h="1192775" w="974127">
                  <a:moveTo>
                    <a:pt x="0" y="0"/>
                  </a:moveTo>
                  <a:lnTo>
                    <a:pt x="974127" y="0"/>
                  </a:lnTo>
                  <a:lnTo>
                    <a:pt x="974127" y="1192775"/>
                  </a:lnTo>
                  <a:lnTo>
                    <a:pt x="0" y="1192775"/>
                  </a:lnTo>
                  <a:close/>
                </a:path>
              </a:pathLst>
            </a:custGeom>
            <a:gradFill rotWithShape="true">
              <a:gsLst>
                <a:gs pos="0">
                  <a:srgbClr val="012169">
                    <a:alpha val="100000"/>
                  </a:srgbClr>
                </a:gs>
                <a:gs pos="100000">
                  <a:srgbClr val="418FDE">
                    <a:alpha val="100000"/>
                  </a:srgbClr>
                </a:gs>
              </a:gsLst>
              <a:lin ang="2700000"/>
            </a:gradFill>
            <a:ln cap="sq">
              <a:noFill/>
              <a:prstDash val="solid"/>
              <a:miter/>
            </a:ln>
          </p:spPr>
        </p:sp>
        <p:sp>
          <p:nvSpPr>
            <p:cNvPr name="TextBox 8" id="8"/>
            <p:cNvSpPr txBox="true"/>
            <p:nvPr/>
          </p:nvSpPr>
          <p:spPr>
            <a:xfrm>
              <a:off x="0" y="-76200"/>
              <a:ext cx="974127" cy="1268975"/>
            </a:xfrm>
            <a:prstGeom prst="rect">
              <a:avLst/>
            </a:prstGeom>
          </p:spPr>
          <p:txBody>
            <a:bodyPr anchor="ctr" rtlCol="false" tIns="50800" lIns="50800" bIns="50800" rIns="50800"/>
            <a:lstStyle/>
            <a:p>
              <a:pPr algn="l" marL="0" indent="0" lvl="0">
                <a:lnSpc>
                  <a:spcPts val="5039"/>
                </a:lnSpc>
                <a:spcBef>
                  <a:spcPct val="0"/>
                </a:spcBef>
              </a:pPr>
            </a:p>
          </p:txBody>
        </p:sp>
      </p:grpSp>
      <p:sp>
        <p:nvSpPr>
          <p:cNvPr name="TextBox 9" id="9"/>
          <p:cNvSpPr txBox="true"/>
          <p:nvPr/>
        </p:nvSpPr>
        <p:spPr>
          <a:xfrm rot="0">
            <a:off x="5494055" y="2943431"/>
            <a:ext cx="3125884" cy="2646679"/>
          </a:xfrm>
          <a:prstGeom prst="rect">
            <a:avLst/>
          </a:prstGeom>
        </p:spPr>
        <p:txBody>
          <a:bodyPr anchor="t" rtlCol="false" tIns="0" lIns="0" bIns="0" rIns="0">
            <a:spAutoFit/>
          </a:bodyPr>
          <a:lstStyle/>
          <a:p>
            <a:pPr algn="l">
              <a:lnSpc>
                <a:spcPts val="5320"/>
              </a:lnSpc>
            </a:pPr>
            <a:r>
              <a:rPr lang="en-US" sz="3800" spc="-121" b="true">
                <a:solidFill>
                  <a:srgbClr val="FFFFFF"/>
                </a:solidFill>
                <a:latin typeface="Roboto 3 Bold"/>
                <a:ea typeface="Roboto 3 Bold"/>
                <a:cs typeface="Roboto 3 Bold"/>
                <a:sym typeface="Roboto 3 Bold"/>
              </a:rPr>
              <a:t>Highlight </a:t>
            </a:r>
            <a:r>
              <a:rPr lang="en-US" sz="3800" spc="-121">
                <a:solidFill>
                  <a:srgbClr val="FFFFFF"/>
                </a:solidFill>
                <a:latin typeface="Roboto 3"/>
                <a:ea typeface="Roboto 3"/>
                <a:cs typeface="Roboto 3"/>
                <a:sym typeface="Roboto 3"/>
              </a:rPr>
              <a:t>the people and knowledge of CBC.</a:t>
            </a:r>
          </a:p>
        </p:txBody>
      </p:sp>
      <p:grpSp>
        <p:nvGrpSpPr>
          <p:cNvPr name="Group 10" id="10"/>
          <p:cNvGrpSpPr/>
          <p:nvPr/>
        </p:nvGrpSpPr>
        <p:grpSpPr>
          <a:xfrm rot="0">
            <a:off x="9382567" y="2718826"/>
            <a:ext cx="3698640" cy="4528819"/>
            <a:chOff x="0" y="0"/>
            <a:chExt cx="974127" cy="1192775"/>
          </a:xfrm>
        </p:grpSpPr>
        <p:sp>
          <p:nvSpPr>
            <p:cNvPr name="Freeform 11" id="11"/>
            <p:cNvSpPr/>
            <p:nvPr/>
          </p:nvSpPr>
          <p:spPr>
            <a:xfrm flipH="false" flipV="false" rot="0">
              <a:off x="0" y="0"/>
              <a:ext cx="974127" cy="1192775"/>
            </a:xfrm>
            <a:custGeom>
              <a:avLst/>
              <a:gdLst/>
              <a:ahLst/>
              <a:cxnLst/>
              <a:rect r="r" b="b" t="t" l="l"/>
              <a:pathLst>
                <a:path h="1192775" w="974127">
                  <a:moveTo>
                    <a:pt x="0" y="0"/>
                  </a:moveTo>
                  <a:lnTo>
                    <a:pt x="974127" y="0"/>
                  </a:lnTo>
                  <a:lnTo>
                    <a:pt x="974127" y="1192775"/>
                  </a:lnTo>
                  <a:lnTo>
                    <a:pt x="0" y="1192775"/>
                  </a:lnTo>
                  <a:close/>
                </a:path>
              </a:pathLst>
            </a:custGeom>
            <a:gradFill rotWithShape="true">
              <a:gsLst>
                <a:gs pos="0">
                  <a:srgbClr val="012169">
                    <a:alpha val="100000"/>
                  </a:srgbClr>
                </a:gs>
                <a:gs pos="100000">
                  <a:srgbClr val="418FDE">
                    <a:alpha val="100000"/>
                  </a:srgbClr>
                </a:gs>
              </a:gsLst>
              <a:lin ang="2700000"/>
            </a:gradFill>
            <a:ln cap="sq">
              <a:noFill/>
              <a:prstDash val="solid"/>
              <a:miter/>
            </a:ln>
          </p:spPr>
        </p:sp>
        <p:sp>
          <p:nvSpPr>
            <p:cNvPr name="TextBox 12" id="12"/>
            <p:cNvSpPr txBox="true"/>
            <p:nvPr/>
          </p:nvSpPr>
          <p:spPr>
            <a:xfrm>
              <a:off x="0" y="-76200"/>
              <a:ext cx="974127" cy="1268975"/>
            </a:xfrm>
            <a:prstGeom prst="rect">
              <a:avLst/>
            </a:prstGeom>
          </p:spPr>
          <p:txBody>
            <a:bodyPr anchor="ctr" rtlCol="false" tIns="50800" lIns="50800" bIns="50800" rIns="50800"/>
            <a:lstStyle/>
            <a:p>
              <a:pPr algn="l" marL="0" indent="0" lvl="0">
                <a:lnSpc>
                  <a:spcPts val="5039"/>
                </a:lnSpc>
                <a:spcBef>
                  <a:spcPct val="0"/>
                </a:spcBef>
              </a:pPr>
            </a:p>
          </p:txBody>
        </p:sp>
      </p:grpSp>
      <p:sp>
        <p:nvSpPr>
          <p:cNvPr name="TextBox 13" id="13"/>
          <p:cNvSpPr txBox="true"/>
          <p:nvPr/>
        </p:nvSpPr>
        <p:spPr>
          <a:xfrm rot="0">
            <a:off x="9668945" y="2943431"/>
            <a:ext cx="3125884" cy="2646679"/>
          </a:xfrm>
          <a:prstGeom prst="rect">
            <a:avLst/>
          </a:prstGeom>
        </p:spPr>
        <p:txBody>
          <a:bodyPr anchor="t" rtlCol="false" tIns="0" lIns="0" bIns="0" rIns="0">
            <a:spAutoFit/>
          </a:bodyPr>
          <a:lstStyle/>
          <a:p>
            <a:pPr algn="l">
              <a:lnSpc>
                <a:spcPts val="5320"/>
              </a:lnSpc>
            </a:pPr>
            <a:r>
              <a:rPr lang="en-US" sz="3800" spc="-121" b="true">
                <a:solidFill>
                  <a:srgbClr val="FFFFFF"/>
                </a:solidFill>
                <a:latin typeface="Roboto 3 Bold"/>
                <a:ea typeface="Roboto 3 Bold"/>
                <a:cs typeface="Roboto 3 Bold"/>
                <a:sym typeface="Roboto 3 Bold"/>
              </a:rPr>
              <a:t>Celebrate </a:t>
            </a:r>
            <a:r>
              <a:rPr lang="en-US" sz="3800" spc="-121">
                <a:solidFill>
                  <a:srgbClr val="FFFFFF"/>
                </a:solidFill>
                <a:latin typeface="Roboto 3"/>
                <a:ea typeface="Roboto 3"/>
                <a:cs typeface="Roboto 3"/>
                <a:sym typeface="Roboto 3"/>
              </a:rPr>
              <a:t>the success and growth of our network.</a:t>
            </a:r>
          </a:p>
        </p:txBody>
      </p:sp>
      <p:grpSp>
        <p:nvGrpSpPr>
          <p:cNvPr name="Group 14" id="14"/>
          <p:cNvGrpSpPr/>
          <p:nvPr/>
        </p:nvGrpSpPr>
        <p:grpSpPr>
          <a:xfrm rot="0">
            <a:off x="13560660" y="2718826"/>
            <a:ext cx="3698640" cy="4528819"/>
            <a:chOff x="0" y="0"/>
            <a:chExt cx="974127" cy="1192775"/>
          </a:xfrm>
        </p:grpSpPr>
        <p:sp>
          <p:nvSpPr>
            <p:cNvPr name="Freeform 15" id="15"/>
            <p:cNvSpPr/>
            <p:nvPr/>
          </p:nvSpPr>
          <p:spPr>
            <a:xfrm flipH="false" flipV="false" rot="0">
              <a:off x="0" y="0"/>
              <a:ext cx="974127" cy="1192775"/>
            </a:xfrm>
            <a:custGeom>
              <a:avLst/>
              <a:gdLst/>
              <a:ahLst/>
              <a:cxnLst/>
              <a:rect r="r" b="b" t="t" l="l"/>
              <a:pathLst>
                <a:path h="1192775" w="974127">
                  <a:moveTo>
                    <a:pt x="0" y="0"/>
                  </a:moveTo>
                  <a:lnTo>
                    <a:pt x="974127" y="0"/>
                  </a:lnTo>
                  <a:lnTo>
                    <a:pt x="974127" y="1192775"/>
                  </a:lnTo>
                  <a:lnTo>
                    <a:pt x="0" y="1192775"/>
                  </a:lnTo>
                  <a:close/>
                </a:path>
              </a:pathLst>
            </a:custGeom>
            <a:gradFill rotWithShape="true">
              <a:gsLst>
                <a:gs pos="0">
                  <a:srgbClr val="012169">
                    <a:alpha val="100000"/>
                  </a:srgbClr>
                </a:gs>
                <a:gs pos="100000">
                  <a:srgbClr val="418FDE">
                    <a:alpha val="100000"/>
                  </a:srgbClr>
                </a:gs>
              </a:gsLst>
              <a:lin ang="2700000"/>
            </a:gradFill>
            <a:ln cap="sq">
              <a:noFill/>
              <a:prstDash val="solid"/>
              <a:miter/>
            </a:ln>
          </p:spPr>
        </p:sp>
        <p:sp>
          <p:nvSpPr>
            <p:cNvPr name="TextBox 16" id="16"/>
            <p:cNvSpPr txBox="true"/>
            <p:nvPr/>
          </p:nvSpPr>
          <p:spPr>
            <a:xfrm>
              <a:off x="0" y="-76200"/>
              <a:ext cx="974127" cy="1268975"/>
            </a:xfrm>
            <a:prstGeom prst="rect">
              <a:avLst/>
            </a:prstGeom>
          </p:spPr>
          <p:txBody>
            <a:bodyPr anchor="ctr" rtlCol="false" tIns="50800" lIns="50800" bIns="50800" rIns="50800"/>
            <a:lstStyle/>
            <a:p>
              <a:pPr algn="l" marL="0" indent="0" lvl="0">
                <a:lnSpc>
                  <a:spcPts val="5039"/>
                </a:lnSpc>
                <a:spcBef>
                  <a:spcPct val="0"/>
                </a:spcBef>
              </a:pPr>
            </a:p>
          </p:txBody>
        </p:sp>
      </p:grpSp>
      <p:sp>
        <p:nvSpPr>
          <p:cNvPr name="TextBox 17" id="17"/>
          <p:cNvSpPr txBox="true"/>
          <p:nvPr/>
        </p:nvSpPr>
        <p:spPr>
          <a:xfrm rot="0">
            <a:off x="13847038" y="2943431"/>
            <a:ext cx="3125884" cy="2646679"/>
          </a:xfrm>
          <a:prstGeom prst="rect">
            <a:avLst/>
          </a:prstGeom>
        </p:spPr>
        <p:txBody>
          <a:bodyPr anchor="t" rtlCol="false" tIns="0" lIns="0" bIns="0" rIns="0">
            <a:spAutoFit/>
          </a:bodyPr>
          <a:lstStyle/>
          <a:p>
            <a:pPr algn="l">
              <a:lnSpc>
                <a:spcPts val="5320"/>
              </a:lnSpc>
            </a:pPr>
            <a:r>
              <a:rPr lang="en-US" sz="3800" spc="-121" b="true">
                <a:solidFill>
                  <a:srgbClr val="FFFFFF"/>
                </a:solidFill>
                <a:latin typeface="Roboto 3 Bold"/>
                <a:ea typeface="Roboto 3 Bold"/>
                <a:cs typeface="Roboto 3 Bold"/>
                <a:sym typeface="Roboto 3 Bold"/>
              </a:rPr>
              <a:t>Showcase </a:t>
            </a:r>
            <a:r>
              <a:rPr lang="en-US" sz="3800" spc="-121">
                <a:solidFill>
                  <a:srgbClr val="FFFFFF"/>
                </a:solidFill>
                <a:latin typeface="Roboto 3"/>
                <a:ea typeface="Roboto 3"/>
                <a:cs typeface="Roboto 3"/>
                <a:sym typeface="Roboto 3"/>
              </a:rPr>
              <a:t>our events and industry involvement.</a:t>
            </a:r>
          </a:p>
        </p:txBody>
      </p:sp>
      <p:sp>
        <p:nvSpPr>
          <p:cNvPr name="TextBox 18" id="18"/>
          <p:cNvSpPr txBox="true"/>
          <p:nvPr/>
        </p:nvSpPr>
        <p:spPr>
          <a:xfrm rot="0">
            <a:off x="1028700" y="866775"/>
            <a:ext cx="14720925" cy="1377949"/>
          </a:xfrm>
          <a:prstGeom prst="rect">
            <a:avLst/>
          </a:prstGeom>
        </p:spPr>
        <p:txBody>
          <a:bodyPr anchor="t" rtlCol="false" tIns="0" lIns="0" bIns="0" rIns="0">
            <a:spAutoFit/>
          </a:bodyPr>
          <a:lstStyle/>
          <a:p>
            <a:pPr algn="l">
              <a:lnSpc>
                <a:spcPts val="11200"/>
              </a:lnSpc>
              <a:spcBef>
                <a:spcPct val="0"/>
              </a:spcBef>
            </a:pPr>
            <a:r>
              <a:rPr lang="en-US" sz="8000">
                <a:solidFill>
                  <a:srgbClr val="012169"/>
                </a:solidFill>
                <a:latin typeface="Roboto Condensed Light"/>
                <a:ea typeface="Roboto Condensed Light"/>
                <a:cs typeface="Roboto Condensed Light"/>
                <a:sym typeface="Roboto Condensed Light"/>
              </a:rPr>
              <a:t>2025 US Social Strategy</a:t>
            </a:r>
          </a:p>
        </p:txBody>
      </p:sp>
      <p:sp>
        <p:nvSpPr>
          <p:cNvPr name="Freeform 19" id="19"/>
          <p:cNvSpPr/>
          <p:nvPr/>
        </p:nvSpPr>
        <p:spPr>
          <a:xfrm flipH="false" flipV="false" rot="0">
            <a:off x="16429448" y="8428448"/>
            <a:ext cx="1659703" cy="1659703"/>
          </a:xfrm>
          <a:custGeom>
            <a:avLst/>
            <a:gdLst/>
            <a:ahLst/>
            <a:cxnLst/>
            <a:rect r="r" b="b" t="t" l="l"/>
            <a:pathLst>
              <a:path h="1659703" w="1659703">
                <a:moveTo>
                  <a:pt x="0" y="0"/>
                </a:moveTo>
                <a:lnTo>
                  <a:pt x="1659704" y="0"/>
                </a:lnTo>
                <a:lnTo>
                  <a:pt x="1659704" y="1659704"/>
                </a:lnTo>
                <a:lnTo>
                  <a:pt x="0" y="1659704"/>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30744" y="2718826"/>
          <a:ext cx="16230600" cy="5059127"/>
        </p:xfrm>
        <a:graphic>
          <a:graphicData uri="http://schemas.openxmlformats.org/drawingml/2006/table">
            <a:tbl>
              <a:tblPr/>
              <a:tblGrid>
                <a:gridCol w="5410200"/>
                <a:gridCol w="5410200"/>
                <a:gridCol w="5410200"/>
              </a:tblGrid>
              <a:tr h="981534">
                <a:tc>
                  <a:txBody>
                    <a:bodyPr anchor="t" rtlCol="false"/>
                    <a:lstStyle/>
                    <a:p>
                      <a:pPr algn="ctr">
                        <a:lnSpc>
                          <a:spcPts val="2659"/>
                        </a:lnSpc>
                        <a:defRPr/>
                      </a:pPr>
                      <a:r>
                        <a:rPr lang="en-US" sz="1899" b="true">
                          <a:solidFill>
                            <a:srgbClr val="000000"/>
                          </a:solidFill>
                          <a:latin typeface="Roboto 3 Bold"/>
                          <a:ea typeface="Roboto 3 Bold"/>
                          <a:cs typeface="Roboto 3 Bold"/>
                          <a:sym typeface="Roboto 3 Bold"/>
                        </a:rPr>
                        <a:t>Growth</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E6E6E6"/>
                    </a:solidFill>
                  </a:tcPr>
                </a:tc>
                <a:tc>
                  <a:txBody>
                    <a:bodyPr anchor="t" rtlCol="false"/>
                    <a:lstStyle/>
                    <a:p>
                      <a:pPr algn="ctr">
                        <a:lnSpc>
                          <a:spcPts val="2659"/>
                        </a:lnSpc>
                        <a:defRPr/>
                      </a:pPr>
                      <a:r>
                        <a:rPr lang="en-US" sz="1899" b="true">
                          <a:solidFill>
                            <a:srgbClr val="000000"/>
                          </a:solidFill>
                          <a:latin typeface="Roboto 3 Bold"/>
                          <a:ea typeface="Roboto 3 Bold"/>
                          <a:cs typeface="Roboto 3 Bold"/>
                          <a:sym typeface="Roboto 3 Bold"/>
                        </a:rPr>
                        <a:t>Expertise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E6E6E6"/>
                    </a:solidFill>
                  </a:tcPr>
                </a:tc>
                <a:tc>
                  <a:txBody>
                    <a:bodyPr anchor="t" rtlCol="false"/>
                    <a:lstStyle/>
                    <a:p>
                      <a:pPr algn="ctr">
                        <a:lnSpc>
                          <a:spcPts val="2659"/>
                        </a:lnSpc>
                        <a:defRPr/>
                      </a:pPr>
                      <a:r>
                        <a:rPr lang="en-US" sz="1899" b="true">
                          <a:solidFill>
                            <a:srgbClr val="000000"/>
                          </a:solidFill>
                          <a:latin typeface="Roboto 3 Bold"/>
                          <a:ea typeface="Roboto 3 Bold"/>
                          <a:cs typeface="Roboto 3 Bold"/>
                          <a:sym typeface="Roboto 3 Bold"/>
                        </a:rPr>
                        <a:t>Community</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E6E6E6"/>
                    </a:solidFill>
                  </a:tcPr>
                </a:tc>
              </a:tr>
              <a:tr h="981534">
                <a:tc>
                  <a:txBody>
                    <a:bodyPr anchor="t" rtlCol="false"/>
                    <a:lstStyle/>
                    <a:p>
                      <a:pPr algn="ctr">
                        <a:lnSpc>
                          <a:spcPts val="2659"/>
                        </a:lnSpc>
                        <a:defRPr/>
                      </a:pPr>
                      <a:r>
                        <a:rPr lang="en-US" sz="1899">
                          <a:solidFill>
                            <a:srgbClr val="000000"/>
                          </a:solidFill>
                          <a:latin typeface="Roboto 3"/>
                          <a:ea typeface="Roboto 3"/>
                          <a:cs typeface="Roboto 3"/>
                          <a:sym typeface="Roboto 3"/>
                        </a:rPr>
                        <a:t>Network growth and mergers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R</a:t>
                      </a:r>
                      <a:r>
                        <a:rPr lang="en-US" sz="1899">
                          <a:solidFill>
                            <a:srgbClr val="000000"/>
                          </a:solidFill>
                          <a:latin typeface="Roboto 3"/>
                          <a:ea typeface="Roboto 3"/>
                          <a:cs typeface="Roboto 3"/>
                          <a:sym typeface="Roboto 3"/>
                        </a:rPr>
                        <a:t>eport content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Global Conference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81534">
                <a:tc>
                  <a:txBody>
                    <a:bodyPr anchor="t" rtlCol="false"/>
                    <a:lstStyle/>
                    <a:p>
                      <a:pPr algn="ctr">
                        <a:lnSpc>
                          <a:spcPts val="2659"/>
                        </a:lnSpc>
                        <a:defRPr/>
                      </a:pPr>
                      <a:r>
                        <a:rPr lang="en-US" sz="1899">
                          <a:solidFill>
                            <a:srgbClr val="000000"/>
                          </a:solidFill>
                          <a:latin typeface="Roboto 3"/>
                          <a:ea typeface="Roboto 3"/>
                          <a:cs typeface="Roboto 3"/>
                          <a:sym typeface="Roboto 3"/>
                        </a:rPr>
                        <a:t>Network success stories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Industry news &amp; analysis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Industry event engagement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32990">
                <a:tc>
                  <a:txBody>
                    <a:bodyPr anchor="t" rtlCol="false"/>
                    <a:lstStyle/>
                    <a:p>
                      <a:pPr algn="ctr">
                        <a:lnSpc>
                          <a:spcPts val="2659"/>
                        </a:lnSpc>
                        <a:defRPr/>
                      </a:pPr>
                      <a:r>
                        <a:rPr lang="en-US" sz="1899">
                          <a:solidFill>
                            <a:srgbClr val="000000"/>
                          </a:solidFill>
                          <a:latin typeface="Roboto 3"/>
                          <a:ea typeface="Roboto 3"/>
                          <a:cs typeface="Roboto 3"/>
                          <a:sym typeface="Roboto 3"/>
                        </a:rPr>
                        <a:t>Most interesting listings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Podcast clips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981534">
                <a:tc>
                  <a:txBody>
                    <a:bodyPr anchor="t" rtlCol="false"/>
                    <a:lstStyle/>
                    <a:p>
                      <a:pPr algn="ctr">
                        <a:lnSpc>
                          <a:spcPts val="265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r>
                        <a:rPr lang="en-US" sz="1899">
                          <a:solidFill>
                            <a:srgbClr val="000000"/>
                          </a:solidFill>
                          <a:latin typeface="Roboto 3"/>
                          <a:ea typeface="Roboto 3"/>
                          <a:cs typeface="Roboto 3"/>
                          <a:sym typeface="Roboto 3"/>
                        </a:rPr>
                        <a:t>Leadership videos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2659"/>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3" id="3"/>
          <p:cNvSpPr txBox="true"/>
          <p:nvPr/>
        </p:nvSpPr>
        <p:spPr>
          <a:xfrm rot="0">
            <a:off x="1028700" y="866775"/>
            <a:ext cx="14720925" cy="1377949"/>
          </a:xfrm>
          <a:prstGeom prst="rect">
            <a:avLst/>
          </a:prstGeom>
        </p:spPr>
        <p:txBody>
          <a:bodyPr anchor="t" rtlCol="false" tIns="0" lIns="0" bIns="0" rIns="0">
            <a:spAutoFit/>
          </a:bodyPr>
          <a:lstStyle/>
          <a:p>
            <a:pPr algn="l">
              <a:lnSpc>
                <a:spcPts val="11200"/>
              </a:lnSpc>
              <a:spcBef>
                <a:spcPct val="0"/>
              </a:spcBef>
            </a:pPr>
            <a:r>
              <a:rPr lang="en-US" sz="8000">
                <a:solidFill>
                  <a:srgbClr val="012169"/>
                </a:solidFill>
                <a:latin typeface="Roboto Condensed Light"/>
                <a:ea typeface="Roboto Condensed Light"/>
                <a:cs typeface="Roboto Condensed Light"/>
                <a:sym typeface="Roboto Condensed Light"/>
              </a:rPr>
              <a:t>Content Pillars</a:t>
            </a:r>
          </a:p>
        </p:txBody>
      </p:sp>
      <p:sp>
        <p:nvSpPr>
          <p:cNvPr name="Freeform 4" id="4"/>
          <p:cNvSpPr/>
          <p:nvPr/>
        </p:nvSpPr>
        <p:spPr>
          <a:xfrm flipH="false" flipV="false" rot="0">
            <a:off x="16429448" y="8428448"/>
            <a:ext cx="1659703" cy="1659703"/>
          </a:xfrm>
          <a:custGeom>
            <a:avLst/>
            <a:gdLst/>
            <a:ahLst/>
            <a:cxnLst/>
            <a:rect r="r" b="b" t="t" l="l"/>
            <a:pathLst>
              <a:path h="1659703" w="1659703">
                <a:moveTo>
                  <a:pt x="0" y="0"/>
                </a:moveTo>
                <a:lnTo>
                  <a:pt x="1659704" y="0"/>
                </a:lnTo>
                <a:lnTo>
                  <a:pt x="1659704" y="1659704"/>
                </a:lnTo>
                <a:lnTo>
                  <a:pt x="0" y="1659704"/>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828162"/>
            <a:ext cx="4762348" cy="4762348"/>
            <a:chOff x="0" y="0"/>
            <a:chExt cx="6349797" cy="6349797"/>
          </a:xfrm>
        </p:grpSpPr>
        <p:grpSp>
          <p:nvGrpSpPr>
            <p:cNvPr name="Group 3" id="3"/>
            <p:cNvGrpSpPr/>
            <p:nvPr/>
          </p:nvGrpSpPr>
          <p:grpSpPr>
            <a:xfrm rot="0">
              <a:off x="0" y="0"/>
              <a:ext cx="6349797" cy="634979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169"/>
              </a:solidFill>
            </p:spPr>
          </p:sp>
          <p:sp>
            <p:nvSpPr>
              <p:cNvPr name="TextBox 5" id="5"/>
              <p:cNvSpPr txBox="true"/>
              <p:nvPr/>
            </p:nvSpPr>
            <p:spPr>
              <a:xfrm>
                <a:off x="76200" y="9525"/>
                <a:ext cx="660400" cy="727075"/>
              </a:xfrm>
              <a:prstGeom prst="rect">
                <a:avLst/>
              </a:prstGeom>
            </p:spPr>
            <p:txBody>
              <a:bodyPr anchor="ctr" rtlCol="false" tIns="50800" lIns="50800" bIns="50800" rIns="50800"/>
              <a:lstStyle/>
              <a:p>
                <a:pPr algn="l">
                  <a:lnSpc>
                    <a:spcPts val="5039"/>
                  </a:lnSpc>
                </a:pPr>
              </a:p>
            </p:txBody>
          </p:sp>
        </p:grpSp>
        <p:sp>
          <p:nvSpPr>
            <p:cNvPr name="TextBox 6" id="6"/>
            <p:cNvSpPr txBox="true"/>
            <p:nvPr/>
          </p:nvSpPr>
          <p:spPr>
            <a:xfrm rot="0">
              <a:off x="368446" y="2332465"/>
              <a:ext cx="5612906" cy="1608667"/>
            </a:xfrm>
            <a:prstGeom prst="rect">
              <a:avLst/>
            </a:prstGeom>
          </p:spPr>
          <p:txBody>
            <a:bodyPr anchor="t" rtlCol="false" tIns="0" lIns="0" bIns="0" rIns="0">
              <a:spAutoFit/>
            </a:bodyPr>
            <a:lstStyle/>
            <a:p>
              <a:pPr algn="ctr">
                <a:lnSpc>
                  <a:spcPts val="4899"/>
                </a:lnSpc>
              </a:pPr>
              <a:r>
                <a:rPr lang="en-US" b="true" sz="3499">
                  <a:solidFill>
                    <a:srgbClr val="FFFFFF"/>
                  </a:solidFill>
                  <a:latin typeface="Geometos Neue 9 Bold"/>
                  <a:ea typeface="Geometos Neue 9 Bold"/>
                  <a:cs typeface="Geometos Neue 9 Bold"/>
                  <a:sym typeface="Geometos Neue 9 Bold"/>
                </a:rPr>
                <a:t>IMPRESSIONS</a:t>
              </a:r>
            </a:p>
            <a:p>
              <a:pPr algn="ctr">
                <a:lnSpc>
                  <a:spcPts val="4899"/>
                </a:lnSpc>
              </a:pPr>
              <a:r>
                <a:rPr lang="en-US" sz="3499">
                  <a:solidFill>
                    <a:srgbClr val="FFFFFF"/>
                  </a:solidFill>
                  <a:latin typeface="Roboto 3"/>
                  <a:ea typeface="Roboto 3"/>
                  <a:cs typeface="Roboto 3"/>
                  <a:sym typeface="Roboto 3"/>
                </a:rPr>
                <a:t>Brand Awareness</a:t>
              </a:r>
            </a:p>
          </p:txBody>
        </p:sp>
      </p:grpSp>
      <p:grpSp>
        <p:nvGrpSpPr>
          <p:cNvPr name="Group 7" id="7"/>
          <p:cNvGrpSpPr/>
          <p:nvPr/>
        </p:nvGrpSpPr>
        <p:grpSpPr>
          <a:xfrm rot="0">
            <a:off x="6651447" y="2828162"/>
            <a:ext cx="4762348" cy="4762348"/>
            <a:chOff x="0" y="0"/>
            <a:chExt cx="6349797" cy="6349797"/>
          </a:xfrm>
        </p:grpSpPr>
        <p:grpSp>
          <p:nvGrpSpPr>
            <p:cNvPr name="Group 8" id="8"/>
            <p:cNvGrpSpPr/>
            <p:nvPr/>
          </p:nvGrpSpPr>
          <p:grpSpPr>
            <a:xfrm rot="0">
              <a:off x="0" y="0"/>
              <a:ext cx="6349797" cy="634979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69FF"/>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l">
                  <a:lnSpc>
                    <a:spcPts val="5039"/>
                  </a:lnSpc>
                </a:pPr>
              </a:p>
            </p:txBody>
          </p:sp>
        </p:grpSp>
        <p:sp>
          <p:nvSpPr>
            <p:cNvPr name="TextBox 11" id="11"/>
            <p:cNvSpPr txBox="true"/>
            <p:nvPr/>
          </p:nvSpPr>
          <p:spPr>
            <a:xfrm rot="0">
              <a:off x="368446" y="2332465"/>
              <a:ext cx="5612906" cy="1608667"/>
            </a:xfrm>
            <a:prstGeom prst="rect">
              <a:avLst/>
            </a:prstGeom>
          </p:spPr>
          <p:txBody>
            <a:bodyPr anchor="t" rtlCol="false" tIns="0" lIns="0" bIns="0" rIns="0">
              <a:spAutoFit/>
            </a:bodyPr>
            <a:lstStyle/>
            <a:p>
              <a:pPr algn="ctr">
                <a:lnSpc>
                  <a:spcPts val="4899"/>
                </a:lnSpc>
              </a:pPr>
              <a:r>
                <a:rPr lang="en-US" b="true" sz="3499">
                  <a:solidFill>
                    <a:srgbClr val="FFFFFF"/>
                  </a:solidFill>
                  <a:latin typeface="Geometos Neue 9 Bold"/>
                  <a:ea typeface="Geometos Neue 9 Bold"/>
                  <a:cs typeface="Geometos Neue 9 Bold"/>
                  <a:sym typeface="Geometos Neue 9 Bold"/>
                </a:rPr>
                <a:t>ENGAGEMENTS</a:t>
              </a:r>
            </a:p>
            <a:p>
              <a:pPr algn="ctr">
                <a:lnSpc>
                  <a:spcPts val="4899"/>
                </a:lnSpc>
              </a:pPr>
              <a:r>
                <a:rPr lang="en-US" sz="3499">
                  <a:solidFill>
                    <a:srgbClr val="FFFFFF"/>
                  </a:solidFill>
                  <a:latin typeface="Roboto 3"/>
                  <a:ea typeface="Roboto 3"/>
                  <a:cs typeface="Roboto 3"/>
                  <a:sym typeface="Roboto 3"/>
                </a:rPr>
                <a:t>Brand Affinity</a:t>
              </a:r>
            </a:p>
          </p:txBody>
        </p:sp>
      </p:grpSp>
      <p:grpSp>
        <p:nvGrpSpPr>
          <p:cNvPr name="Group 12" id="12"/>
          <p:cNvGrpSpPr/>
          <p:nvPr/>
        </p:nvGrpSpPr>
        <p:grpSpPr>
          <a:xfrm rot="0">
            <a:off x="12270640" y="2828162"/>
            <a:ext cx="4762348" cy="4762348"/>
            <a:chOff x="0" y="0"/>
            <a:chExt cx="6349797" cy="6349797"/>
          </a:xfrm>
        </p:grpSpPr>
        <p:grpSp>
          <p:nvGrpSpPr>
            <p:cNvPr name="Group 13" id="13"/>
            <p:cNvGrpSpPr/>
            <p:nvPr/>
          </p:nvGrpSpPr>
          <p:grpSpPr>
            <a:xfrm rot="0">
              <a:off x="0" y="0"/>
              <a:ext cx="6349797" cy="634979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169"/>
              </a:solidFill>
            </p:spPr>
          </p:sp>
          <p:sp>
            <p:nvSpPr>
              <p:cNvPr name="TextBox 15" id="15"/>
              <p:cNvSpPr txBox="true"/>
              <p:nvPr/>
            </p:nvSpPr>
            <p:spPr>
              <a:xfrm>
                <a:off x="76200" y="9525"/>
                <a:ext cx="660400" cy="727075"/>
              </a:xfrm>
              <a:prstGeom prst="rect">
                <a:avLst/>
              </a:prstGeom>
            </p:spPr>
            <p:txBody>
              <a:bodyPr anchor="ctr" rtlCol="false" tIns="50800" lIns="50800" bIns="50800" rIns="50800"/>
              <a:lstStyle/>
              <a:p>
                <a:pPr algn="l">
                  <a:lnSpc>
                    <a:spcPts val="5039"/>
                  </a:lnSpc>
                </a:pPr>
              </a:p>
            </p:txBody>
          </p:sp>
        </p:grpSp>
        <p:sp>
          <p:nvSpPr>
            <p:cNvPr name="TextBox 16" id="16"/>
            <p:cNvSpPr txBox="true"/>
            <p:nvPr/>
          </p:nvSpPr>
          <p:spPr>
            <a:xfrm rot="0">
              <a:off x="368446" y="1661695"/>
              <a:ext cx="5612906" cy="3269190"/>
            </a:xfrm>
            <a:prstGeom prst="rect">
              <a:avLst/>
            </a:prstGeom>
          </p:spPr>
          <p:txBody>
            <a:bodyPr anchor="t" rtlCol="false" tIns="0" lIns="0" bIns="0" rIns="0">
              <a:spAutoFit/>
            </a:bodyPr>
            <a:lstStyle/>
            <a:p>
              <a:pPr algn="ctr">
                <a:lnSpc>
                  <a:spcPts val="4900"/>
                </a:lnSpc>
              </a:pPr>
              <a:r>
                <a:rPr lang="en-US" b="true" sz="3500">
                  <a:solidFill>
                    <a:srgbClr val="FFFFFF"/>
                  </a:solidFill>
                  <a:latin typeface="Geometos Neue 9 Bold"/>
                  <a:ea typeface="Geometos Neue 9 Bold"/>
                  <a:cs typeface="Geometos Neue 9 Bold"/>
                  <a:sym typeface="Geometos Neue 9 Bold"/>
                </a:rPr>
                <a:t>ENGAGEMENTS</a:t>
              </a:r>
            </a:p>
            <a:p>
              <a:pPr algn="ctr">
                <a:lnSpc>
                  <a:spcPts val="4900"/>
                </a:lnSpc>
              </a:pPr>
              <a:r>
                <a:rPr lang="en-US" b="true" sz="3500">
                  <a:solidFill>
                    <a:srgbClr val="FFFFFF"/>
                  </a:solidFill>
                  <a:latin typeface="Geometos Neue 9 Bold"/>
                  <a:ea typeface="Geometos Neue 9 Bold"/>
                  <a:cs typeface="Geometos Neue 9 Bold"/>
                  <a:sym typeface="Geometos Neue 9 Bold"/>
                </a:rPr>
                <a:t>PER POST</a:t>
              </a:r>
            </a:p>
            <a:p>
              <a:pPr algn="ctr">
                <a:lnSpc>
                  <a:spcPts val="4900"/>
                </a:lnSpc>
              </a:pPr>
              <a:r>
                <a:rPr lang="en-US" sz="3500">
                  <a:solidFill>
                    <a:srgbClr val="FFFFFF"/>
                  </a:solidFill>
                  <a:latin typeface="Roboto 3"/>
                  <a:ea typeface="Roboto 3"/>
                  <a:cs typeface="Roboto 3"/>
                  <a:sym typeface="Roboto 3"/>
                </a:rPr>
                <a:t>Content</a:t>
              </a:r>
            </a:p>
            <a:p>
              <a:pPr algn="ctr">
                <a:lnSpc>
                  <a:spcPts val="4900"/>
                </a:lnSpc>
              </a:pPr>
              <a:r>
                <a:rPr lang="en-US" sz="3500">
                  <a:solidFill>
                    <a:srgbClr val="FFFFFF"/>
                  </a:solidFill>
                  <a:latin typeface="Roboto 3"/>
                  <a:ea typeface="Roboto 3"/>
                  <a:cs typeface="Roboto 3"/>
                  <a:sym typeface="Roboto 3"/>
                </a:rPr>
                <a:t>Effectiveness</a:t>
              </a:r>
            </a:p>
          </p:txBody>
        </p:sp>
      </p:grpSp>
      <p:sp>
        <p:nvSpPr>
          <p:cNvPr name="TextBox 17" id="17"/>
          <p:cNvSpPr txBox="true"/>
          <p:nvPr/>
        </p:nvSpPr>
        <p:spPr>
          <a:xfrm rot="0">
            <a:off x="1028700" y="866775"/>
            <a:ext cx="14720925" cy="1377949"/>
          </a:xfrm>
          <a:prstGeom prst="rect">
            <a:avLst/>
          </a:prstGeom>
        </p:spPr>
        <p:txBody>
          <a:bodyPr anchor="t" rtlCol="false" tIns="0" lIns="0" bIns="0" rIns="0">
            <a:spAutoFit/>
          </a:bodyPr>
          <a:lstStyle/>
          <a:p>
            <a:pPr algn="l">
              <a:lnSpc>
                <a:spcPts val="11200"/>
              </a:lnSpc>
              <a:spcBef>
                <a:spcPct val="0"/>
              </a:spcBef>
            </a:pPr>
            <a:r>
              <a:rPr lang="en-US" sz="8000">
                <a:solidFill>
                  <a:srgbClr val="012169"/>
                </a:solidFill>
                <a:latin typeface="Roboto Condensed Light"/>
                <a:ea typeface="Roboto Condensed Light"/>
                <a:cs typeface="Roboto Condensed Light"/>
                <a:sym typeface="Roboto Condensed Light"/>
              </a:rPr>
              <a:t>Core Metrics</a:t>
            </a:r>
          </a:p>
        </p:txBody>
      </p:sp>
      <p:sp>
        <p:nvSpPr>
          <p:cNvPr name="Freeform 18" id="18"/>
          <p:cNvSpPr/>
          <p:nvPr/>
        </p:nvSpPr>
        <p:spPr>
          <a:xfrm flipH="false" flipV="false" rot="0">
            <a:off x="16429448" y="8428448"/>
            <a:ext cx="1659703" cy="1659703"/>
          </a:xfrm>
          <a:custGeom>
            <a:avLst/>
            <a:gdLst/>
            <a:ahLst/>
            <a:cxnLst/>
            <a:rect r="r" b="b" t="t" l="l"/>
            <a:pathLst>
              <a:path h="1659703" w="1659703">
                <a:moveTo>
                  <a:pt x="0" y="0"/>
                </a:moveTo>
                <a:lnTo>
                  <a:pt x="1659704" y="0"/>
                </a:lnTo>
                <a:lnTo>
                  <a:pt x="1659704" y="1659704"/>
                </a:lnTo>
                <a:lnTo>
                  <a:pt x="0" y="1659704"/>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0" r="0" b="-50"/>
            </a:stretch>
          </a:blipFill>
        </p:spPr>
      </p:sp>
      <p:sp>
        <p:nvSpPr>
          <p:cNvPr name="Freeform 3" id="3"/>
          <p:cNvSpPr/>
          <p:nvPr/>
        </p:nvSpPr>
        <p:spPr>
          <a:xfrm flipH="false" flipV="false" rot="0">
            <a:off x="14449606" y="3421072"/>
            <a:ext cx="1819094" cy="1751003"/>
          </a:xfrm>
          <a:custGeom>
            <a:avLst/>
            <a:gdLst/>
            <a:ahLst/>
            <a:cxnLst/>
            <a:rect r="r" b="b" t="t" l="l"/>
            <a:pathLst>
              <a:path h="1751003" w="1819094">
                <a:moveTo>
                  <a:pt x="0" y="0"/>
                </a:moveTo>
                <a:lnTo>
                  <a:pt x="1819094" y="0"/>
                </a:lnTo>
                <a:lnTo>
                  <a:pt x="1819094" y="1751003"/>
                </a:lnTo>
                <a:lnTo>
                  <a:pt x="0" y="1751003"/>
                </a:lnTo>
                <a:lnTo>
                  <a:pt x="0" y="0"/>
                </a:lnTo>
                <a:close/>
              </a:path>
            </a:pathLst>
          </a:custGeom>
          <a:blipFill>
            <a:blip r:embed="rId3"/>
            <a:stretch>
              <a:fillRect l="0" t="0" r="-485409"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33575" y="-142875"/>
            <a:ext cx="16216937" cy="2107116"/>
          </a:xfrm>
          <a:custGeom>
            <a:avLst/>
            <a:gdLst/>
            <a:ahLst/>
            <a:cxnLst/>
            <a:rect r="r" b="b" t="t" l="l"/>
            <a:pathLst>
              <a:path h="2107116" w="16216937">
                <a:moveTo>
                  <a:pt x="0" y="0"/>
                </a:moveTo>
                <a:lnTo>
                  <a:pt x="16216938" y="0"/>
                </a:lnTo>
                <a:lnTo>
                  <a:pt x="16216938" y="2107116"/>
                </a:lnTo>
                <a:lnTo>
                  <a:pt x="0" y="2107116"/>
                </a:lnTo>
                <a:lnTo>
                  <a:pt x="0" y="0"/>
                </a:lnTo>
                <a:close/>
              </a:path>
            </a:pathLst>
          </a:custGeom>
          <a:blipFill>
            <a:blip r:embed="rId2"/>
            <a:stretch>
              <a:fillRect l="-12770" t="0" r="0" b="-388202"/>
            </a:stretch>
          </a:blipFill>
        </p:spPr>
      </p:sp>
      <p:sp>
        <p:nvSpPr>
          <p:cNvPr name="Freeform 3" id="3"/>
          <p:cNvSpPr/>
          <p:nvPr/>
        </p:nvSpPr>
        <p:spPr>
          <a:xfrm flipH="false" flipV="false" rot="0">
            <a:off x="541494" y="420687"/>
            <a:ext cx="1252990" cy="1252990"/>
          </a:xfrm>
          <a:custGeom>
            <a:avLst/>
            <a:gdLst/>
            <a:ahLst/>
            <a:cxnLst/>
            <a:rect r="r" b="b" t="t" l="l"/>
            <a:pathLst>
              <a:path h="1252990" w="1252990">
                <a:moveTo>
                  <a:pt x="0" y="0"/>
                </a:moveTo>
                <a:lnTo>
                  <a:pt x="1252989" y="0"/>
                </a:lnTo>
                <a:lnTo>
                  <a:pt x="1252989" y="1252990"/>
                </a:lnTo>
                <a:lnTo>
                  <a:pt x="0" y="1252990"/>
                </a:lnTo>
                <a:lnTo>
                  <a:pt x="0" y="0"/>
                </a:lnTo>
                <a:close/>
              </a:path>
            </a:pathLst>
          </a:custGeom>
          <a:blipFill>
            <a:blip r:embed="rId3"/>
            <a:stretch>
              <a:fillRect l="0" t="0" r="0" b="0"/>
            </a:stretch>
          </a:blipFill>
        </p:spPr>
      </p:sp>
      <p:sp>
        <p:nvSpPr>
          <p:cNvPr name="Freeform 4" id="4"/>
          <p:cNvSpPr/>
          <p:nvPr/>
        </p:nvSpPr>
        <p:spPr>
          <a:xfrm flipH="false" flipV="false" rot="0">
            <a:off x="542353" y="2217903"/>
            <a:ext cx="17203294" cy="7762987"/>
          </a:xfrm>
          <a:custGeom>
            <a:avLst/>
            <a:gdLst/>
            <a:ahLst/>
            <a:cxnLst/>
            <a:rect r="r" b="b" t="t" l="l"/>
            <a:pathLst>
              <a:path h="7762987" w="17203294">
                <a:moveTo>
                  <a:pt x="0" y="0"/>
                </a:moveTo>
                <a:lnTo>
                  <a:pt x="17203294" y="0"/>
                </a:lnTo>
                <a:lnTo>
                  <a:pt x="17203294" y="7762987"/>
                </a:lnTo>
                <a:lnTo>
                  <a:pt x="0" y="7762987"/>
                </a:lnTo>
                <a:lnTo>
                  <a:pt x="0" y="0"/>
                </a:lnTo>
                <a:close/>
              </a:path>
            </a:pathLst>
          </a:custGeom>
          <a:blipFill>
            <a:blip r:embed="rId4"/>
            <a:stretch>
              <a:fillRect l="0" t="0" r="0" b="0"/>
            </a:stretch>
          </a:blipFill>
        </p:spPr>
      </p:sp>
      <p:sp>
        <p:nvSpPr>
          <p:cNvPr name="TextBox 5" id="5"/>
          <p:cNvSpPr txBox="true"/>
          <p:nvPr/>
        </p:nvSpPr>
        <p:spPr>
          <a:xfrm rot="0">
            <a:off x="2618186" y="477837"/>
            <a:ext cx="14641114" cy="1158875"/>
          </a:xfrm>
          <a:prstGeom prst="rect">
            <a:avLst/>
          </a:prstGeom>
        </p:spPr>
        <p:txBody>
          <a:bodyPr anchor="t" rtlCol="false" tIns="0" lIns="0" bIns="0" rIns="0">
            <a:spAutoFit/>
          </a:bodyPr>
          <a:lstStyle/>
          <a:p>
            <a:pPr algn="l">
              <a:lnSpc>
                <a:spcPts val="8800"/>
              </a:lnSpc>
            </a:pPr>
            <a:r>
              <a:rPr lang="en-US" sz="8000">
                <a:solidFill>
                  <a:srgbClr val="FFFFFF"/>
                </a:solidFill>
                <a:latin typeface="Geometos Neue 5"/>
                <a:ea typeface="Geometos Neue 5"/>
                <a:cs typeface="Geometos Neue 5"/>
                <a:sym typeface="Geometos Neue 5"/>
              </a:rPr>
              <a:t>cbC on </a:t>
            </a:r>
            <a:r>
              <a:rPr lang="en-US" sz="8000">
                <a:solidFill>
                  <a:srgbClr val="418FDE"/>
                </a:solidFill>
                <a:latin typeface="Geometos Neue 5"/>
                <a:ea typeface="Geometos Neue 5"/>
                <a:cs typeface="Geometos Neue 5"/>
                <a:sym typeface="Geometos Neue 5"/>
              </a:rPr>
              <a:t>social media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801457" cy="10287000"/>
          </a:xfrm>
          <a:custGeom>
            <a:avLst/>
            <a:gdLst/>
            <a:ahLst/>
            <a:cxnLst/>
            <a:rect r="r" b="b" t="t" l="l"/>
            <a:pathLst>
              <a:path h="10287000" w="10801457">
                <a:moveTo>
                  <a:pt x="0" y="0"/>
                </a:moveTo>
                <a:lnTo>
                  <a:pt x="10801457" y="0"/>
                </a:lnTo>
                <a:lnTo>
                  <a:pt x="10801457" y="10287000"/>
                </a:lnTo>
                <a:lnTo>
                  <a:pt x="0" y="10287000"/>
                </a:lnTo>
                <a:lnTo>
                  <a:pt x="0" y="0"/>
                </a:lnTo>
                <a:close/>
              </a:path>
            </a:pathLst>
          </a:custGeom>
          <a:blipFill>
            <a:blip r:embed="rId2"/>
            <a:stretch>
              <a:fillRect l="0" t="0" r="-69310" b="0"/>
            </a:stretch>
          </a:blipFill>
        </p:spPr>
      </p:sp>
      <p:grpSp>
        <p:nvGrpSpPr>
          <p:cNvPr name="Group 3" id="3"/>
          <p:cNvGrpSpPr>
            <a:grpSpLocks noChangeAspect="true"/>
          </p:cNvGrpSpPr>
          <p:nvPr/>
        </p:nvGrpSpPr>
        <p:grpSpPr>
          <a:xfrm rot="0">
            <a:off x="8333753" y="1893030"/>
            <a:ext cx="6923083" cy="5558482"/>
            <a:chOff x="0" y="0"/>
            <a:chExt cx="7467600" cy="5995670"/>
          </a:xfrm>
        </p:grpSpPr>
        <p:sp>
          <p:nvSpPr>
            <p:cNvPr name="Freeform 4" id="4"/>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5" id="5"/>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6" id="6"/>
            <p:cNvSpPr/>
            <p:nvPr/>
          </p:nvSpPr>
          <p:spPr>
            <a:xfrm flipH="false" flipV="false" rot="0">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7" id="7"/>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3"/>
              <a:stretch>
                <a:fillRect l="0" t="0" r="-13773" b="0"/>
              </a:stretch>
            </a:blipFill>
          </p:spPr>
        </p:sp>
      </p:grpSp>
      <p:grpSp>
        <p:nvGrpSpPr>
          <p:cNvPr name="Group 8" id="8"/>
          <p:cNvGrpSpPr>
            <a:grpSpLocks noChangeAspect="true"/>
          </p:cNvGrpSpPr>
          <p:nvPr/>
        </p:nvGrpSpPr>
        <p:grpSpPr>
          <a:xfrm rot="0">
            <a:off x="11393179" y="6203224"/>
            <a:ext cx="6603481" cy="3787677"/>
            <a:chOff x="0" y="0"/>
            <a:chExt cx="7981950" cy="4578350"/>
          </a:xfrm>
        </p:grpSpPr>
        <p:sp>
          <p:nvSpPr>
            <p:cNvPr name="Freeform 9" id="9"/>
            <p:cNvSpPr/>
            <p:nvPr/>
          </p:nvSpPr>
          <p:spPr>
            <a:xfrm flipH="false" flipV="false" rot="0">
              <a:off x="765810" y="21590"/>
              <a:ext cx="6451600" cy="4326890"/>
            </a:xfrm>
            <a:custGeom>
              <a:avLst/>
              <a:gdLst/>
              <a:ahLst/>
              <a:cxnLst/>
              <a:rect r="r" b="b" t="t" l="l"/>
              <a:pathLst>
                <a:path h="4326890" w="645160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name="Freeform 10" id="10"/>
            <p:cNvSpPr/>
            <p:nvPr/>
          </p:nvSpPr>
          <p:spPr>
            <a:xfrm flipH="false" flipV="false" rot="0">
              <a:off x="0" y="0"/>
              <a:ext cx="7981950" cy="4542790"/>
            </a:xfrm>
            <a:custGeom>
              <a:avLst/>
              <a:gdLst/>
              <a:ahLst/>
              <a:cxnLst/>
              <a:rect r="r" b="b" t="t" l="l"/>
              <a:pathLst>
                <a:path h="4542790" w="798195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name="Freeform 11" id="11"/>
            <p:cNvSpPr/>
            <p:nvPr/>
          </p:nvSpPr>
          <p:spPr>
            <a:xfrm flipH="false" flipV="false" rot="0">
              <a:off x="3460750" y="4349750"/>
              <a:ext cx="1059180" cy="96520"/>
            </a:xfrm>
            <a:custGeom>
              <a:avLst/>
              <a:gdLst/>
              <a:ahLst/>
              <a:cxnLst/>
              <a:rect r="r" b="b" t="t" l="l"/>
              <a:pathLst>
                <a:path h="96520" w="105918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name="Freeform 12" id="12"/>
            <p:cNvSpPr/>
            <p:nvPr/>
          </p:nvSpPr>
          <p:spPr>
            <a:xfrm flipH="false" flipV="false" rot="0">
              <a:off x="163830" y="4542790"/>
              <a:ext cx="7654290" cy="35560"/>
            </a:xfrm>
            <a:custGeom>
              <a:avLst/>
              <a:gdLst/>
              <a:ahLst/>
              <a:cxnLst/>
              <a:rect r="r" b="b" t="t" l="l"/>
              <a:pathLst>
                <a:path h="35560" w="765429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name="Freeform 13" id="13"/>
            <p:cNvSpPr/>
            <p:nvPr/>
          </p:nvSpPr>
          <p:spPr>
            <a:xfrm flipH="false" flipV="false" rot="0">
              <a:off x="962660" y="276860"/>
              <a:ext cx="6055360" cy="3789680"/>
            </a:xfrm>
            <a:custGeom>
              <a:avLst/>
              <a:gdLst/>
              <a:ahLst/>
              <a:cxnLst/>
              <a:rect r="r" b="b" t="t" l="l"/>
              <a:pathLst>
                <a:path h="3789680" w="6055360">
                  <a:moveTo>
                    <a:pt x="0" y="0"/>
                  </a:moveTo>
                  <a:lnTo>
                    <a:pt x="6055360" y="0"/>
                  </a:lnTo>
                  <a:lnTo>
                    <a:pt x="6055360" y="3789680"/>
                  </a:lnTo>
                  <a:lnTo>
                    <a:pt x="0" y="3789680"/>
                  </a:lnTo>
                  <a:close/>
                </a:path>
              </a:pathLst>
            </a:custGeom>
            <a:blipFill>
              <a:blip r:embed="rId4"/>
              <a:stretch>
                <a:fillRect l="0" t="0" r="-26113" b="0"/>
              </a:stretch>
            </a:blipFill>
          </p:spPr>
        </p:sp>
      </p:grpSp>
      <p:sp>
        <p:nvSpPr>
          <p:cNvPr name="Freeform 14" id="14"/>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5"/>
            <a:stretch>
              <a:fillRect l="0" t="0" r="0" b="0"/>
            </a:stretch>
          </a:blipFill>
        </p:spPr>
      </p:sp>
      <p:grpSp>
        <p:nvGrpSpPr>
          <p:cNvPr name="Group 15" id="15"/>
          <p:cNvGrpSpPr>
            <a:grpSpLocks noChangeAspect="true"/>
          </p:cNvGrpSpPr>
          <p:nvPr/>
        </p:nvGrpSpPr>
        <p:grpSpPr>
          <a:xfrm rot="0">
            <a:off x="14304115" y="636283"/>
            <a:ext cx="3785998" cy="5246370"/>
            <a:chOff x="0" y="0"/>
            <a:chExt cx="4734560" cy="6560820"/>
          </a:xfrm>
        </p:grpSpPr>
        <p:sp>
          <p:nvSpPr>
            <p:cNvPr name="Freeform 16" id="16"/>
            <p:cNvSpPr/>
            <p:nvPr/>
          </p:nvSpPr>
          <p:spPr>
            <a:xfrm flipH="false" flipV="false" rot="0">
              <a:off x="36830" y="50800"/>
              <a:ext cx="4645660" cy="6473190"/>
            </a:xfrm>
            <a:custGeom>
              <a:avLst/>
              <a:gdLst/>
              <a:ahLst/>
              <a:cxnLst/>
              <a:rect r="r" b="b" t="t" l="l"/>
              <a:pathLst>
                <a:path h="6473190" w="464566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name="Freeform 17" id="17"/>
            <p:cNvSpPr/>
            <p:nvPr/>
          </p:nvSpPr>
          <p:spPr>
            <a:xfrm flipH="false" flipV="false" rot="0">
              <a:off x="0" y="16511"/>
              <a:ext cx="4716780" cy="6544310"/>
            </a:xfrm>
            <a:custGeom>
              <a:avLst/>
              <a:gdLst/>
              <a:ahLst/>
              <a:cxnLst/>
              <a:rect r="r" b="b" t="t" l="l"/>
              <a:pathLst>
                <a:path h="6544310" w="471678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E9E8E9"/>
            </a:solidFill>
          </p:spPr>
        </p:sp>
        <p:sp>
          <p:nvSpPr>
            <p:cNvPr name="Freeform 18" id="18"/>
            <p:cNvSpPr/>
            <p:nvPr/>
          </p:nvSpPr>
          <p:spPr>
            <a:xfrm flipH="false" flipV="false" rot="0">
              <a:off x="256540" y="265430"/>
              <a:ext cx="4207510" cy="6043930"/>
            </a:xfrm>
            <a:custGeom>
              <a:avLst/>
              <a:gdLst/>
              <a:ahLst/>
              <a:cxnLst/>
              <a:rect r="r" b="b" t="t" l="l"/>
              <a:pathLst>
                <a:path h="6043930" w="420751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6"/>
              <a:stretch>
                <a:fillRect l="-7887" t="0" r="-7029" b="0"/>
              </a:stretch>
            </a:blipFill>
          </p:spPr>
        </p:sp>
        <p:sp>
          <p:nvSpPr>
            <p:cNvPr name="Freeform 19" id="19"/>
            <p:cNvSpPr/>
            <p:nvPr/>
          </p:nvSpPr>
          <p:spPr>
            <a:xfrm flipH="false" flipV="false" rot="0">
              <a:off x="1951378" y="120589"/>
              <a:ext cx="79963" cy="76322"/>
            </a:xfrm>
            <a:custGeom>
              <a:avLst/>
              <a:gdLst/>
              <a:ahLst/>
              <a:cxnLst/>
              <a:rect r="r" b="b" t="t" l="l"/>
              <a:pathLst>
                <a:path h="76322" w="79963">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name="Freeform 20" id="20"/>
            <p:cNvSpPr/>
            <p:nvPr/>
          </p:nvSpPr>
          <p:spPr>
            <a:xfrm flipH="false" flipV="false" rot="0">
              <a:off x="2119473" y="104052"/>
              <a:ext cx="114614" cy="109395"/>
            </a:xfrm>
            <a:custGeom>
              <a:avLst/>
              <a:gdLst/>
              <a:ahLst/>
              <a:cxnLst/>
              <a:rect r="r" b="b" t="t" l="l"/>
              <a:pathLst>
                <a:path h="109395" w="114614">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name="Freeform 21" id="21"/>
            <p:cNvSpPr/>
            <p:nvPr/>
          </p:nvSpPr>
          <p:spPr>
            <a:xfrm flipH="false" flipV="false" rot="0">
              <a:off x="2328944" y="128221"/>
              <a:ext cx="63971" cy="61058"/>
            </a:xfrm>
            <a:custGeom>
              <a:avLst/>
              <a:gdLst/>
              <a:ahLst/>
              <a:cxnLst/>
              <a:rect r="r" b="b" t="t" l="l"/>
              <a:pathLst>
                <a:path h="61058" w="63971">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name="Freeform 22" id="22"/>
            <p:cNvSpPr/>
            <p:nvPr/>
          </p:nvSpPr>
          <p:spPr>
            <a:xfrm flipH="false" flipV="false" rot="0">
              <a:off x="2346270" y="144758"/>
              <a:ext cx="29320" cy="27985"/>
            </a:xfrm>
            <a:custGeom>
              <a:avLst/>
              <a:gdLst/>
              <a:ahLst/>
              <a:cxnLst/>
              <a:rect r="r" b="b" t="t" l="l"/>
              <a:pathLst>
                <a:path h="27985" w="29320">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name="Freeform 23" id="23"/>
            <p:cNvSpPr/>
            <p:nvPr/>
          </p:nvSpPr>
          <p:spPr>
            <a:xfrm flipH="false" flipV="false" rot="0">
              <a:off x="2344044" y="144768"/>
              <a:ext cx="15993" cy="15264"/>
            </a:xfrm>
            <a:custGeom>
              <a:avLst/>
              <a:gdLst/>
              <a:ahLst/>
              <a:cxnLst/>
              <a:rect r="r" b="b" t="t" l="l"/>
              <a:pathLst>
                <a:path h="15264" w="15993">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name="Freeform 24" id="24"/>
            <p:cNvSpPr/>
            <p:nvPr/>
          </p:nvSpPr>
          <p:spPr>
            <a:xfrm flipH="false" flipV="false" rot="0">
              <a:off x="4716780" y="53467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25" id="25"/>
            <p:cNvSpPr/>
            <p:nvPr/>
          </p:nvSpPr>
          <p:spPr>
            <a:xfrm flipH="false" flipV="false" rot="0">
              <a:off x="4716780" y="861060"/>
              <a:ext cx="19050" cy="278130"/>
            </a:xfrm>
            <a:custGeom>
              <a:avLst/>
              <a:gdLst/>
              <a:ahLst/>
              <a:cxnLst/>
              <a:rect r="r" b="b" t="t" l="l"/>
              <a:pathLst>
                <a:path h="278130" w="1905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BCBCBB"/>
            </a:solidFill>
          </p:spPr>
        </p:sp>
        <p:sp>
          <p:nvSpPr>
            <p:cNvPr name="Freeform 26" id="26"/>
            <p:cNvSpPr/>
            <p:nvPr/>
          </p:nvSpPr>
          <p:spPr>
            <a:xfrm flipH="false" flipV="false" rot="0">
              <a:off x="4064000" y="-2540"/>
              <a:ext cx="320040" cy="19050"/>
            </a:xfrm>
            <a:custGeom>
              <a:avLst/>
              <a:gdLst/>
              <a:ahLst/>
              <a:cxnLst/>
              <a:rect r="r" b="b" t="t" l="l"/>
              <a:pathLst>
                <a:path h="19050" w="32004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BCBCBB"/>
            </a:solidFill>
          </p:spPr>
        </p:sp>
      </p:grpSp>
      <p:sp>
        <p:nvSpPr>
          <p:cNvPr name="TextBox 27" id="27"/>
          <p:cNvSpPr txBox="true"/>
          <p:nvPr/>
        </p:nvSpPr>
        <p:spPr>
          <a:xfrm rot="0">
            <a:off x="1028700" y="2899259"/>
            <a:ext cx="7127797" cy="4925593"/>
          </a:xfrm>
          <a:prstGeom prst="rect">
            <a:avLst/>
          </a:prstGeom>
        </p:spPr>
        <p:txBody>
          <a:bodyPr anchor="t" rtlCol="false" tIns="0" lIns="0" bIns="0" rIns="0">
            <a:spAutoFit/>
          </a:bodyPr>
          <a:lstStyle/>
          <a:p>
            <a:pPr algn="l">
              <a:lnSpc>
                <a:spcPts val="3710"/>
              </a:lnSpc>
            </a:pPr>
            <a:r>
              <a:rPr lang="en-US" sz="2650">
                <a:solidFill>
                  <a:srgbClr val="FFFFFF"/>
                </a:solidFill>
                <a:latin typeface="Roboto 2"/>
                <a:ea typeface="Roboto 2"/>
                <a:cs typeface="Roboto 2"/>
                <a:sym typeface="Roboto 2"/>
              </a:rPr>
              <a:t>Use the Viewpoints blog and the CRE With CBC Worldwide podcast to help populate your social media channels or your own blog with content</a:t>
            </a:r>
          </a:p>
          <a:p>
            <a:pPr algn="l">
              <a:lnSpc>
                <a:spcPts val="3710"/>
              </a:lnSpc>
            </a:pPr>
          </a:p>
          <a:p>
            <a:pPr algn="l" marL="572136" indent="-286068" lvl="1">
              <a:lnSpc>
                <a:spcPts val="3710"/>
              </a:lnSpc>
              <a:buFont typeface="Arial"/>
              <a:buChar char="•"/>
            </a:pPr>
            <a:r>
              <a:rPr lang="en-US" b="true" sz="2650">
                <a:solidFill>
                  <a:srgbClr val="FFFFFF"/>
                </a:solidFill>
                <a:latin typeface="Roboto 2 Bold"/>
                <a:ea typeface="Roboto 2 Bold"/>
                <a:cs typeface="Roboto 2 Bold"/>
                <a:sym typeface="Roboto 2 Bold"/>
              </a:rPr>
              <a:t>CBCWorldWide.com/blog</a:t>
            </a:r>
          </a:p>
          <a:p>
            <a:pPr algn="l" marL="1057914" indent="-352638" lvl="2">
              <a:lnSpc>
                <a:spcPts val="3430"/>
              </a:lnSpc>
              <a:buFont typeface="Arial"/>
              <a:buChar char="⚬"/>
            </a:pPr>
            <a:r>
              <a:rPr lang="en-US" sz="2450">
                <a:solidFill>
                  <a:srgbClr val="FFFFFF"/>
                </a:solidFill>
                <a:latin typeface="Roboto 2"/>
                <a:ea typeface="Roboto 2"/>
                <a:cs typeface="Roboto 2"/>
                <a:sym typeface="Roboto 2"/>
              </a:rPr>
              <a:t>News</a:t>
            </a:r>
          </a:p>
          <a:p>
            <a:pPr algn="l" marL="1057914" indent="-352638" lvl="2">
              <a:lnSpc>
                <a:spcPts val="3430"/>
              </a:lnSpc>
              <a:buFont typeface="Arial"/>
              <a:buChar char="⚬"/>
            </a:pPr>
            <a:r>
              <a:rPr lang="en-US" sz="2450">
                <a:solidFill>
                  <a:srgbClr val="FFFFFF"/>
                </a:solidFill>
                <a:latin typeface="Roboto 2"/>
                <a:ea typeface="Roboto 2"/>
                <a:cs typeface="Roboto 2"/>
                <a:sym typeface="Roboto 2"/>
              </a:rPr>
              <a:t>Podcasts</a:t>
            </a:r>
          </a:p>
          <a:p>
            <a:pPr algn="l" marL="1057914" indent="-352638" lvl="2">
              <a:lnSpc>
                <a:spcPts val="3430"/>
              </a:lnSpc>
              <a:buFont typeface="Arial"/>
              <a:buChar char="⚬"/>
            </a:pPr>
            <a:r>
              <a:rPr lang="en-US" sz="2450">
                <a:solidFill>
                  <a:srgbClr val="FFFFFF"/>
                </a:solidFill>
                <a:latin typeface="Roboto 2"/>
                <a:ea typeface="Roboto 2"/>
                <a:cs typeface="Roboto 2"/>
                <a:sym typeface="Roboto 2"/>
              </a:rPr>
              <a:t>Insights</a:t>
            </a:r>
          </a:p>
          <a:p>
            <a:pPr algn="l" marL="1057914" indent="-352638" lvl="2">
              <a:lnSpc>
                <a:spcPts val="3430"/>
              </a:lnSpc>
              <a:buFont typeface="Arial"/>
              <a:buChar char="⚬"/>
            </a:pPr>
            <a:r>
              <a:rPr lang="en-US" sz="2450">
                <a:solidFill>
                  <a:srgbClr val="FFFFFF"/>
                </a:solidFill>
                <a:latin typeface="Roboto 2"/>
                <a:ea typeface="Roboto 2"/>
                <a:cs typeface="Roboto 2"/>
                <a:sym typeface="Roboto 2"/>
              </a:rPr>
              <a:t>Trends</a:t>
            </a:r>
          </a:p>
          <a:p>
            <a:pPr algn="l">
              <a:lnSpc>
                <a:spcPts val="3511"/>
              </a:lnSpc>
            </a:pPr>
          </a:p>
          <a:p>
            <a:pPr algn="l">
              <a:lnSpc>
                <a:spcPts val="3511"/>
              </a:lnSpc>
            </a:pPr>
            <a:r>
              <a:rPr lang="en-US" b="true" sz="2508">
                <a:solidFill>
                  <a:srgbClr val="FFFFFF"/>
                </a:solidFill>
                <a:latin typeface="Roboto 2 Bold"/>
                <a:ea typeface="Roboto 2 Bold"/>
                <a:cs typeface="Roboto 2 Bold"/>
                <a:sym typeface="Roboto 2 Bold"/>
              </a:rPr>
              <a:t>Trend Reports &amp; Outlook Reports</a:t>
            </a:r>
          </a:p>
        </p:txBody>
      </p:sp>
      <p:sp>
        <p:nvSpPr>
          <p:cNvPr name="TextBox 28" id="28"/>
          <p:cNvSpPr txBox="true"/>
          <p:nvPr/>
        </p:nvSpPr>
        <p:spPr>
          <a:xfrm rot="0">
            <a:off x="2175159" y="1051710"/>
            <a:ext cx="5778401"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thought leadership</a:t>
            </a:r>
          </a:p>
        </p:txBody>
      </p:sp>
    </p:spTree>
  </p:cSld>
  <p:clrMapOvr>
    <a:masterClrMapping/>
  </p:clrMapOvr>
  <p:transition spd="fast">
    <p:cover dir="d"/>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33575" y="-142875"/>
            <a:ext cx="16216937" cy="2107116"/>
          </a:xfrm>
          <a:custGeom>
            <a:avLst/>
            <a:gdLst/>
            <a:ahLst/>
            <a:cxnLst/>
            <a:rect r="r" b="b" t="t" l="l"/>
            <a:pathLst>
              <a:path h="2107116" w="16216937">
                <a:moveTo>
                  <a:pt x="0" y="0"/>
                </a:moveTo>
                <a:lnTo>
                  <a:pt x="16216938" y="0"/>
                </a:lnTo>
                <a:lnTo>
                  <a:pt x="16216938" y="2107116"/>
                </a:lnTo>
                <a:lnTo>
                  <a:pt x="0" y="2107116"/>
                </a:lnTo>
                <a:lnTo>
                  <a:pt x="0" y="0"/>
                </a:lnTo>
                <a:close/>
              </a:path>
            </a:pathLst>
          </a:custGeom>
          <a:blipFill>
            <a:blip r:embed="rId2"/>
            <a:stretch>
              <a:fillRect l="-12770" t="0" r="0" b="-388202"/>
            </a:stretch>
          </a:blipFill>
        </p:spPr>
      </p:sp>
      <p:pic>
        <p:nvPicPr>
          <p:cNvPr name="Picture 3" id="3"/>
          <p:cNvPicPr>
            <a:picLocks noChangeAspect="true"/>
          </p:cNvPicPr>
          <p:nvPr/>
        </p:nvPicPr>
        <p:blipFill>
          <a:blip r:embed="rId3"/>
          <a:srcRect l="0" t="0" r="0" b="0"/>
          <a:stretch>
            <a:fillRect/>
          </a:stretch>
        </p:blipFill>
        <p:spPr>
          <a:xfrm flipH="false" flipV="false" rot="0">
            <a:off x="3301983" y="6857102"/>
            <a:ext cx="2070650" cy="2070650"/>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1380414" y="3005079"/>
            <a:ext cx="5913788" cy="985631"/>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1861449" y="4450407"/>
            <a:ext cx="4951718" cy="1949495"/>
          </a:xfrm>
          <a:prstGeom prst="rect">
            <a:avLst/>
          </a:prstGeom>
        </p:spPr>
      </p:pic>
      <p:grpSp>
        <p:nvGrpSpPr>
          <p:cNvPr name="Group 6" id="6"/>
          <p:cNvGrpSpPr/>
          <p:nvPr/>
        </p:nvGrpSpPr>
        <p:grpSpPr>
          <a:xfrm rot="0">
            <a:off x="9144000" y="3005079"/>
            <a:ext cx="16286730" cy="8416085"/>
            <a:chOff x="0" y="0"/>
            <a:chExt cx="15665120" cy="8094871"/>
          </a:xfrm>
        </p:grpSpPr>
        <p:sp>
          <p:nvSpPr>
            <p:cNvPr name="Freeform 7" id="7"/>
            <p:cNvSpPr/>
            <p:nvPr/>
          </p:nvSpPr>
          <p:spPr>
            <a:xfrm flipH="false" flipV="false" rot="0">
              <a:off x="0" y="0"/>
              <a:ext cx="15665120" cy="8094871"/>
            </a:xfrm>
            <a:custGeom>
              <a:avLst/>
              <a:gdLst/>
              <a:ahLst/>
              <a:cxnLst/>
              <a:rect r="r" b="b" t="t" l="l"/>
              <a:pathLst>
                <a:path h="8094871" w="15665120">
                  <a:moveTo>
                    <a:pt x="15360320" y="0"/>
                  </a:moveTo>
                  <a:lnTo>
                    <a:pt x="304800" y="0"/>
                  </a:lnTo>
                  <a:cubicBezTo>
                    <a:pt x="135890" y="0"/>
                    <a:pt x="0" y="135890"/>
                    <a:pt x="0" y="304800"/>
                  </a:cubicBezTo>
                  <a:lnTo>
                    <a:pt x="0" y="7790071"/>
                  </a:lnTo>
                  <a:cubicBezTo>
                    <a:pt x="0" y="7958981"/>
                    <a:pt x="135890" y="8094871"/>
                    <a:pt x="304800" y="8094871"/>
                  </a:cubicBezTo>
                  <a:lnTo>
                    <a:pt x="15360320" y="8094871"/>
                  </a:lnTo>
                  <a:cubicBezTo>
                    <a:pt x="15529230" y="8094871"/>
                    <a:pt x="15665120" y="7958981"/>
                    <a:pt x="15665120" y="7790071"/>
                  </a:cubicBezTo>
                  <a:lnTo>
                    <a:pt x="15665120" y="304800"/>
                  </a:lnTo>
                  <a:cubicBezTo>
                    <a:pt x="15665120" y="135890"/>
                    <a:pt x="15529230" y="0"/>
                    <a:pt x="15360320" y="0"/>
                  </a:cubicBezTo>
                  <a:close/>
                </a:path>
              </a:pathLst>
            </a:custGeom>
            <a:solidFill>
              <a:srgbClr val="012169"/>
            </a:solidFill>
          </p:spPr>
        </p:sp>
      </p:grpSp>
      <p:sp>
        <p:nvSpPr>
          <p:cNvPr name="TextBox 8" id="8"/>
          <p:cNvSpPr txBox="true"/>
          <p:nvPr/>
        </p:nvSpPr>
        <p:spPr>
          <a:xfrm rot="0">
            <a:off x="6020172" y="2345241"/>
            <a:ext cx="6247656" cy="344805"/>
          </a:xfrm>
          <a:prstGeom prst="rect">
            <a:avLst/>
          </a:prstGeom>
        </p:spPr>
        <p:txBody>
          <a:bodyPr anchor="t" rtlCol="false" tIns="0" lIns="0" bIns="0" rIns="0">
            <a:spAutoFit/>
          </a:bodyPr>
          <a:lstStyle/>
          <a:p>
            <a:pPr algn="ctr">
              <a:lnSpc>
                <a:spcPts val="2520"/>
              </a:lnSpc>
            </a:pPr>
            <a:r>
              <a:rPr lang="en-US" sz="1800">
                <a:solidFill>
                  <a:srgbClr val="FF3131"/>
                </a:solidFill>
                <a:latin typeface="Helvetica Neue LT Std 1"/>
                <a:ea typeface="Helvetica Neue LT Std 1"/>
                <a:cs typeface="Helvetica Neue LT Std 1"/>
                <a:sym typeface="Helvetica Neue LT Std 1"/>
              </a:rPr>
              <a:t>SEARCH: #CBCworldwide on Giphy.com under “stickers”</a:t>
            </a:r>
          </a:p>
        </p:txBody>
      </p:sp>
      <p:pic>
        <p:nvPicPr>
          <p:cNvPr name="Picture 9" id="9"/>
          <p:cNvPicPr>
            <a:picLocks noChangeAspect="true"/>
          </p:cNvPicPr>
          <p:nvPr/>
        </p:nvPicPr>
        <p:blipFill>
          <a:blip r:embed="rId6"/>
          <a:srcRect l="0" t="0" r="0" b="0"/>
          <a:stretch>
            <a:fillRect/>
          </a:stretch>
        </p:blipFill>
        <p:spPr>
          <a:xfrm flipH="false" flipV="false" rot="0">
            <a:off x="13056941" y="6721068"/>
            <a:ext cx="2342720" cy="2342720"/>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1781783" y="3497894"/>
            <a:ext cx="4893036" cy="713568"/>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0">
            <a:off x="12176920" y="4748142"/>
            <a:ext cx="4102761" cy="1651761"/>
          </a:xfrm>
          <a:prstGeom prst="rect">
            <a:avLst/>
          </a:prstGeom>
        </p:spPr>
      </p:pic>
      <p:sp>
        <p:nvSpPr>
          <p:cNvPr name="TextBox 12" id="12"/>
          <p:cNvSpPr txBox="true"/>
          <p:nvPr/>
        </p:nvSpPr>
        <p:spPr>
          <a:xfrm rot="0">
            <a:off x="2618186" y="477837"/>
            <a:ext cx="14641114" cy="1158875"/>
          </a:xfrm>
          <a:prstGeom prst="rect">
            <a:avLst/>
          </a:prstGeom>
        </p:spPr>
        <p:txBody>
          <a:bodyPr anchor="t" rtlCol="false" tIns="0" lIns="0" bIns="0" rIns="0">
            <a:spAutoFit/>
          </a:bodyPr>
          <a:lstStyle/>
          <a:p>
            <a:pPr algn="l">
              <a:lnSpc>
                <a:spcPts val="8800"/>
              </a:lnSpc>
            </a:pPr>
            <a:r>
              <a:rPr lang="en-US" sz="8000">
                <a:solidFill>
                  <a:srgbClr val="FFFFFF"/>
                </a:solidFill>
                <a:latin typeface="Geometos Neue 5"/>
                <a:ea typeface="Geometos Neue 5"/>
                <a:cs typeface="Geometos Neue 5"/>
                <a:sym typeface="Geometos Neue 5"/>
              </a:rPr>
              <a:t>branded</a:t>
            </a:r>
            <a:r>
              <a:rPr lang="en-US" sz="8000">
                <a:solidFill>
                  <a:srgbClr val="000000"/>
                </a:solidFill>
                <a:latin typeface="Geometos Neue 5"/>
                <a:ea typeface="Geometos Neue 5"/>
                <a:cs typeface="Geometos Neue 5"/>
                <a:sym typeface="Geometos Neue 5"/>
              </a:rPr>
              <a:t> </a:t>
            </a:r>
            <a:r>
              <a:rPr lang="en-US" sz="8000">
                <a:solidFill>
                  <a:srgbClr val="418FDE"/>
                </a:solidFill>
                <a:latin typeface="Geometos Neue 5"/>
                <a:ea typeface="Geometos Neue 5"/>
                <a:cs typeface="Geometos Neue 5"/>
                <a:sym typeface="Geometos Neue 5"/>
              </a:rPr>
              <a:t>gif stickers</a:t>
            </a:r>
          </a:p>
        </p:txBody>
      </p:sp>
      <p:sp>
        <p:nvSpPr>
          <p:cNvPr name="Freeform 13" id="13"/>
          <p:cNvSpPr/>
          <p:nvPr/>
        </p:nvSpPr>
        <p:spPr>
          <a:xfrm flipH="false" flipV="false" rot="0">
            <a:off x="522735" y="420687"/>
            <a:ext cx="1252990" cy="1252990"/>
          </a:xfrm>
          <a:custGeom>
            <a:avLst/>
            <a:gdLst/>
            <a:ahLst/>
            <a:cxnLst/>
            <a:rect r="r" b="b" t="t" l="l"/>
            <a:pathLst>
              <a:path h="1252990" w="1252990">
                <a:moveTo>
                  <a:pt x="0" y="0"/>
                </a:moveTo>
                <a:lnTo>
                  <a:pt x="1252989" y="0"/>
                </a:lnTo>
                <a:lnTo>
                  <a:pt x="1252989" y="1252990"/>
                </a:lnTo>
                <a:lnTo>
                  <a:pt x="0" y="1252990"/>
                </a:lnTo>
                <a:lnTo>
                  <a:pt x="0" y="0"/>
                </a:lnTo>
                <a:close/>
              </a:path>
            </a:pathLst>
          </a:custGeom>
          <a:blipFill>
            <a:blip r:embed="rId9"/>
            <a:stretch>
              <a:fillRect l="0" t="0" r="0" b="0"/>
            </a:stretch>
          </a:blipFill>
        </p:spPr>
      </p:sp>
    </p:spTree>
  </p:cSld>
  <p:clrMapOvr>
    <a:masterClrMapping/>
  </p:clrMapOvr>
  <p:transition spd="fast">
    <p:wipe dir="l"/>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20250"/>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12169">
                <a:alpha val="69804"/>
              </a:srgbClr>
            </a:solidFill>
          </p:spPr>
        </p:sp>
        <p:sp>
          <p:nvSpPr>
            <p:cNvPr name="TextBox 5" id="5"/>
            <p:cNvSpPr txBox="true"/>
            <p:nvPr/>
          </p:nvSpPr>
          <p:spPr>
            <a:xfrm>
              <a:off x="0" y="-57150"/>
              <a:ext cx="4816593" cy="2766483"/>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5279727" y="4212907"/>
            <a:ext cx="7728546" cy="1661160"/>
          </a:xfrm>
          <a:prstGeom prst="rect">
            <a:avLst/>
          </a:prstGeom>
        </p:spPr>
        <p:txBody>
          <a:bodyPr anchor="t" rtlCol="false" tIns="0" lIns="0" bIns="0" rIns="0">
            <a:spAutoFit/>
          </a:bodyPr>
          <a:lstStyle/>
          <a:p>
            <a:pPr algn="ctr">
              <a:lnSpc>
                <a:spcPts val="13439"/>
              </a:lnSpc>
            </a:pPr>
            <a:r>
              <a:rPr lang="en-US" b="true" sz="9600">
                <a:solidFill>
                  <a:srgbClr val="FFFFFF"/>
                </a:solidFill>
                <a:latin typeface="Geometos Neue 10"/>
                <a:ea typeface="Geometos Neue 10"/>
                <a:cs typeface="Geometos Neue 10"/>
                <a:sym typeface="Geometos Neue 10"/>
              </a:rPr>
              <a:t>THANK YOU</a:t>
            </a:r>
          </a:p>
        </p:txBody>
      </p:sp>
      <p:sp>
        <p:nvSpPr>
          <p:cNvPr name="Freeform 7" id="7"/>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3"/>
            <a:stretch>
              <a:fillRect l="0" t="0" r="0" b="0"/>
            </a:stretch>
          </a:blipFill>
        </p:spPr>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989" r="0" b="-8989"/>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00000">
                <a:alpha val="44706"/>
              </a:srgbClr>
            </a:solidFill>
          </p:spPr>
        </p:sp>
        <p:sp>
          <p:nvSpPr>
            <p:cNvPr name="TextBox 5" id="5"/>
            <p:cNvSpPr txBox="true"/>
            <p:nvPr/>
          </p:nvSpPr>
          <p:spPr>
            <a:xfrm>
              <a:off x="0" y="-19050"/>
              <a:ext cx="4816593" cy="2728383"/>
            </a:xfrm>
            <a:prstGeom prst="rect">
              <a:avLst/>
            </a:prstGeom>
          </p:spPr>
          <p:txBody>
            <a:bodyPr anchor="ctr" rtlCol="false" tIns="50800" lIns="50800" bIns="50800" rIns="50800"/>
            <a:lstStyle/>
            <a:p>
              <a:pPr algn="ctr">
                <a:lnSpc>
                  <a:spcPts val="3120"/>
                </a:lnSpc>
              </a:pPr>
            </a:p>
          </p:txBody>
        </p:sp>
      </p:grpSp>
      <p:sp>
        <p:nvSpPr>
          <p:cNvPr name="TextBox 6" id="6"/>
          <p:cNvSpPr txBox="true"/>
          <p:nvPr/>
        </p:nvSpPr>
        <p:spPr>
          <a:xfrm rot="0">
            <a:off x="4914632" y="3510383"/>
            <a:ext cx="9132104" cy="2238630"/>
          </a:xfrm>
          <a:prstGeom prst="rect">
            <a:avLst/>
          </a:prstGeom>
        </p:spPr>
        <p:txBody>
          <a:bodyPr anchor="t" rtlCol="false" tIns="0" lIns="0" bIns="0" rIns="0">
            <a:spAutoFit/>
          </a:bodyPr>
          <a:lstStyle/>
          <a:p>
            <a:pPr algn="ctr">
              <a:lnSpc>
                <a:spcPts val="18407"/>
              </a:lnSpc>
            </a:pPr>
            <a:r>
              <a:rPr lang="en-US" b="true" sz="13147">
                <a:solidFill>
                  <a:srgbClr val="FFFFFF"/>
                </a:solidFill>
                <a:latin typeface="Geometos Neue 10"/>
                <a:ea typeface="Geometos Neue 10"/>
                <a:cs typeface="Geometos Neue 10"/>
                <a:sym typeface="Geometos Neue 10"/>
              </a:rPr>
              <a:t>appendix</a:t>
            </a:r>
          </a:p>
        </p:txBody>
      </p:sp>
      <p:sp>
        <p:nvSpPr>
          <p:cNvPr name="Freeform 7" id="7"/>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3"/>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2941224" y="3092646"/>
            <a:ext cx="7791899" cy="2948666"/>
            <a:chOff x="0" y="0"/>
            <a:chExt cx="7494508" cy="2836125"/>
          </a:xfrm>
        </p:grpSpPr>
        <p:sp>
          <p:nvSpPr>
            <p:cNvPr name="Freeform 4" id="4"/>
            <p:cNvSpPr/>
            <p:nvPr/>
          </p:nvSpPr>
          <p:spPr>
            <a:xfrm flipH="false" flipV="false" rot="0">
              <a:off x="0" y="0"/>
              <a:ext cx="7494508" cy="2836125"/>
            </a:xfrm>
            <a:custGeom>
              <a:avLst/>
              <a:gdLst/>
              <a:ahLst/>
              <a:cxnLst/>
              <a:rect r="r" b="b" t="t" l="l"/>
              <a:pathLst>
                <a:path h="2836125" w="7494508">
                  <a:moveTo>
                    <a:pt x="7189708" y="0"/>
                  </a:moveTo>
                  <a:lnTo>
                    <a:pt x="304800" y="0"/>
                  </a:lnTo>
                  <a:cubicBezTo>
                    <a:pt x="135890" y="0"/>
                    <a:pt x="0" y="135890"/>
                    <a:pt x="0" y="304800"/>
                  </a:cubicBezTo>
                  <a:lnTo>
                    <a:pt x="0" y="2531325"/>
                  </a:lnTo>
                  <a:cubicBezTo>
                    <a:pt x="0" y="2700235"/>
                    <a:pt x="135890" y="2836125"/>
                    <a:pt x="304800" y="2836125"/>
                  </a:cubicBezTo>
                  <a:lnTo>
                    <a:pt x="7189708" y="2836125"/>
                  </a:lnTo>
                  <a:cubicBezTo>
                    <a:pt x="7358618" y="2836125"/>
                    <a:pt x="7494508" y="2700235"/>
                    <a:pt x="7494508" y="2531325"/>
                  </a:cubicBezTo>
                  <a:lnTo>
                    <a:pt x="7494508" y="304800"/>
                  </a:lnTo>
                  <a:cubicBezTo>
                    <a:pt x="7494508" y="135890"/>
                    <a:pt x="7358618" y="0"/>
                    <a:pt x="7189708" y="0"/>
                  </a:cubicBezTo>
                  <a:close/>
                </a:path>
              </a:pathLst>
            </a:custGeom>
            <a:solidFill>
              <a:srgbClr val="545454"/>
            </a:solidFill>
          </p:spPr>
        </p:sp>
      </p:grpSp>
      <p:grpSp>
        <p:nvGrpSpPr>
          <p:cNvPr name="Group 5" id="5"/>
          <p:cNvGrpSpPr/>
          <p:nvPr/>
        </p:nvGrpSpPr>
        <p:grpSpPr>
          <a:xfrm rot="0">
            <a:off x="2941224" y="6698393"/>
            <a:ext cx="7791899" cy="2948666"/>
            <a:chOff x="0" y="0"/>
            <a:chExt cx="7494508" cy="2836125"/>
          </a:xfrm>
        </p:grpSpPr>
        <p:sp>
          <p:nvSpPr>
            <p:cNvPr name="Freeform 6" id="6"/>
            <p:cNvSpPr/>
            <p:nvPr/>
          </p:nvSpPr>
          <p:spPr>
            <a:xfrm flipH="false" flipV="false" rot="0">
              <a:off x="0" y="0"/>
              <a:ext cx="7494508" cy="2836125"/>
            </a:xfrm>
            <a:custGeom>
              <a:avLst/>
              <a:gdLst/>
              <a:ahLst/>
              <a:cxnLst/>
              <a:rect r="r" b="b" t="t" l="l"/>
              <a:pathLst>
                <a:path h="2836125" w="7494508">
                  <a:moveTo>
                    <a:pt x="7189708" y="0"/>
                  </a:moveTo>
                  <a:lnTo>
                    <a:pt x="304800" y="0"/>
                  </a:lnTo>
                  <a:cubicBezTo>
                    <a:pt x="135890" y="0"/>
                    <a:pt x="0" y="135890"/>
                    <a:pt x="0" y="304800"/>
                  </a:cubicBezTo>
                  <a:lnTo>
                    <a:pt x="0" y="2531325"/>
                  </a:lnTo>
                  <a:cubicBezTo>
                    <a:pt x="0" y="2700235"/>
                    <a:pt x="135890" y="2836125"/>
                    <a:pt x="304800" y="2836125"/>
                  </a:cubicBezTo>
                  <a:lnTo>
                    <a:pt x="7189708" y="2836125"/>
                  </a:lnTo>
                  <a:cubicBezTo>
                    <a:pt x="7358618" y="2836125"/>
                    <a:pt x="7494508" y="2700235"/>
                    <a:pt x="7494508" y="2531325"/>
                  </a:cubicBezTo>
                  <a:lnTo>
                    <a:pt x="7494508" y="304800"/>
                  </a:lnTo>
                  <a:cubicBezTo>
                    <a:pt x="7494508" y="135890"/>
                    <a:pt x="7358618" y="0"/>
                    <a:pt x="7189708" y="0"/>
                  </a:cubicBezTo>
                  <a:close/>
                </a:path>
              </a:pathLst>
            </a:custGeom>
            <a:solidFill>
              <a:srgbClr val="DCDDDE"/>
            </a:solidFill>
          </p:spPr>
        </p:sp>
      </p:grpSp>
      <p:grpSp>
        <p:nvGrpSpPr>
          <p:cNvPr name="Group 7" id="7"/>
          <p:cNvGrpSpPr/>
          <p:nvPr/>
        </p:nvGrpSpPr>
        <p:grpSpPr>
          <a:xfrm rot="0">
            <a:off x="11326670" y="3092646"/>
            <a:ext cx="7791899" cy="2948666"/>
            <a:chOff x="0" y="0"/>
            <a:chExt cx="7494508" cy="2836125"/>
          </a:xfrm>
        </p:grpSpPr>
        <p:sp>
          <p:nvSpPr>
            <p:cNvPr name="Freeform 8" id="8"/>
            <p:cNvSpPr/>
            <p:nvPr/>
          </p:nvSpPr>
          <p:spPr>
            <a:xfrm flipH="false" flipV="false" rot="0">
              <a:off x="0" y="0"/>
              <a:ext cx="7494508" cy="2836125"/>
            </a:xfrm>
            <a:custGeom>
              <a:avLst/>
              <a:gdLst/>
              <a:ahLst/>
              <a:cxnLst/>
              <a:rect r="r" b="b" t="t" l="l"/>
              <a:pathLst>
                <a:path h="2836125" w="7494508">
                  <a:moveTo>
                    <a:pt x="7189708" y="0"/>
                  </a:moveTo>
                  <a:lnTo>
                    <a:pt x="304800" y="0"/>
                  </a:lnTo>
                  <a:cubicBezTo>
                    <a:pt x="135890" y="0"/>
                    <a:pt x="0" y="135890"/>
                    <a:pt x="0" y="304800"/>
                  </a:cubicBezTo>
                  <a:lnTo>
                    <a:pt x="0" y="2531325"/>
                  </a:lnTo>
                  <a:cubicBezTo>
                    <a:pt x="0" y="2700235"/>
                    <a:pt x="135890" y="2836125"/>
                    <a:pt x="304800" y="2836125"/>
                  </a:cubicBezTo>
                  <a:lnTo>
                    <a:pt x="7189708" y="2836125"/>
                  </a:lnTo>
                  <a:cubicBezTo>
                    <a:pt x="7358618" y="2836125"/>
                    <a:pt x="7494508" y="2700235"/>
                    <a:pt x="7494508" y="2531325"/>
                  </a:cubicBezTo>
                  <a:lnTo>
                    <a:pt x="7494508" y="304800"/>
                  </a:lnTo>
                  <a:cubicBezTo>
                    <a:pt x="7494508" y="135890"/>
                    <a:pt x="7358618" y="0"/>
                    <a:pt x="7189708" y="0"/>
                  </a:cubicBezTo>
                  <a:close/>
                </a:path>
              </a:pathLst>
            </a:custGeom>
            <a:solidFill>
              <a:srgbClr val="BCBEC0"/>
            </a:solidFill>
          </p:spPr>
        </p:sp>
      </p:grpSp>
      <p:grpSp>
        <p:nvGrpSpPr>
          <p:cNvPr name="Group 9" id="9"/>
          <p:cNvGrpSpPr/>
          <p:nvPr/>
        </p:nvGrpSpPr>
        <p:grpSpPr>
          <a:xfrm rot="0">
            <a:off x="11326670" y="6698393"/>
            <a:ext cx="7791899" cy="2948666"/>
            <a:chOff x="0" y="0"/>
            <a:chExt cx="7494508" cy="2836125"/>
          </a:xfrm>
        </p:grpSpPr>
        <p:sp>
          <p:nvSpPr>
            <p:cNvPr name="Freeform 10" id="10"/>
            <p:cNvSpPr/>
            <p:nvPr/>
          </p:nvSpPr>
          <p:spPr>
            <a:xfrm flipH="false" flipV="false" rot="0">
              <a:off x="0" y="0"/>
              <a:ext cx="7494508" cy="2836125"/>
            </a:xfrm>
            <a:custGeom>
              <a:avLst/>
              <a:gdLst/>
              <a:ahLst/>
              <a:cxnLst/>
              <a:rect r="r" b="b" t="t" l="l"/>
              <a:pathLst>
                <a:path h="2836125" w="7494508">
                  <a:moveTo>
                    <a:pt x="7189708" y="0"/>
                  </a:moveTo>
                  <a:lnTo>
                    <a:pt x="304800" y="0"/>
                  </a:lnTo>
                  <a:cubicBezTo>
                    <a:pt x="135890" y="0"/>
                    <a:pt x="0" y="135890"/>
                    <a:pt x="0" y="304800"/>
                  </a:cubicBezTo>
                  <a:lnTo>
                    <a:pt x="0" y="2531325"/>
                  </a:lnTo>
                  <a:cubicBezTo>
                    <a:pt x="0" y="2700235"/>
                    <a:pt x="135890" y="2836125"/>
                    <a:pt x="304800" y="2836125"/>
                  </a:cubicBezTo>
                  <a:lnTo>
                    <a:pt x="7189708" y="2836125"/>
                  </a:lnTo>
                  <a:cubicBezTo>
                    <a:pt x="7358618" y="2836125"/>
                    <a:pt x="7494508" y="2700235"/>
                    <a:pt x="7494508" y="2531325"/>
                  </a:cubicBezTo>
                  <a:lnTo>
                    <a:pt x="7494508" y="304800"/>
                  </a:lnTo>
                  <a:cubicBezTo>
                    <a:pt x="7494508" y="135890"/>
                    <a:pt x="7358618" y="0"/>
                    <a:pt x="7189708" y="0"/>
                  </a:cubicBezTo>
                  <a:close/>
                </a:path>
              </a:pathLst>
            </a:custGeom>
            <a:solidFill>
              <a:srgbClr val="FFFFFF"/>
            </a:solidFill>
          </p:spPr>
        </p:sp>
      </p:grpSp>
      <p:grpSp>
        <p:nvGrpSpPr>
          <p:cNvPr name="Group 11" id="11"/>
          <p:cNvGrpSpPr/>
          <p:nvPr/>
        </p:nvGrpSpPr>
        <p:grpSpPr>
          <a:xfrm rot="0">
            <a:off x="1028082" y="5441889"/>
            <a:ext cx="112078" cy="5810374"/>
            <a:chOff x="0" y="0"/>
            <a:chExt cx="149437" cy="7747165"/>
          </a:xfrm>
        </p:grpSpPr>
        <p:sp>
          <p:nvSpPr>
            <p:cNvPr name="AutoShape 12" id="12"/>
            <p:cNvSpPr/>
            <p:nvPr/>
          </p:nvSpPr>
          <p:spPr>
            <a:xfrm rot="0">
              <a:off x="0" y="0"/>
              <a:ext cx="149437" cy="2280560"/>
            </a:xfrm>
            <a:prstGeom prst="rect">
              <a:avLst/>
            </a:prstGeom>
            <a:solidFill>
              <a:srgbClr val="FFFFFF"/>
            </a:solidFill>
          </p:spPr>
        </p:sp>
        <p:sp>
          <p:nvSpPr>
            <p:cNvPr name="AutoShape 13" id="13"/>
            <p:cNvSpPr/>
            <p:nvPr/>
          </p:nvSpPr>
          <p:spPr>
            <a:xfrm rot="0">
              <a:off x="60248" y="0"/>
              <a:ext cx="28940" cy="7747165"/>
            </a:xfrm>
            <a:prstGeom prst="rect">
              <a:avLst/>
            </a:prstGeom>
            <a:solidFill>
              <a:srgbClr val="FFFFFF"/>
            </a:solidFill>
          </p:spPr>
        </p:sp>
      </p:grpSp>
      <p:sp>
        <p:nvSpPr>
          <p:cNvPr name="Freeform 14" id="14"/>
          <p:cNvSpPr/>
          <p:nvPr/>
        </p:nvSpPr>
        <p:spPr>
          <a:xfrm flipH="false" flipV="false" rot="0">
            <a:off x="16825656" y="967256"/>
            <a:ext cx="433644" cy="108017"/>
          </a:xfrm>
          <a:custGeom>
            <a:avLst/>
            <a:gdLst/>
            <a:ahLst/>
            <a:cxnLst/>
            <a:rect r="r" b="b" t="t" l="l"/>
            <a:pathLst>
              <a:path h="108017" w="433644">
                <a:moveTo>
                  <a:pt x="0" y="0"/>
                </a:moveTo>
                <a:lnTo>
                  <a:pt x="433644" y="0"/>
                </a:lnTo>
                <a:lnTo>
                  <a:pt x="433644" y="108016"/>
                </a:lnTo>
                <a:lnTo>
                  <a:pt x="0" y="1080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2601433" y="2819604"/>
            <a:ext cx="1061736" cy="1061736"/>
            <a:chOff x="0" y="0"/>
            <a:chExt cx="1415648" cy="1415648"/>
          </a:xfrm>
        </p:grpSpPr>
        <p:grpSp>
          <p:nvGrpSpPr>
            <p:cNvPr name="Group 16" id="16"/>
            <p:cNvGrpSpPr/>
            <p:nvPr/>
          </p:nvGrpSpPr>
          <p:grpSpPr>
            <a:xfrm rot="0">
              <a:off x="37591" y="206125"/>
              <a:ext cx="1340466" cy="1003397"/>
              <a:chOff x="0" y="0"/>
              <a:chExt cx="264783" cy="198202"/>
            </a:xfrm>
          </p:grpSpPr>
          <p:sp>
            <p:nvSpPr>
              <p:cNvPr name="Freeform 17" id="17"/>
              <p:cNvSpPr/>
              <p:nvPr/>
            </p:nvSpPr>
            <p:spPr>
              <a:xfrm flipH="false" flipV="false" rot="0">
                <a:off x="0" y="0"/>
                <a:ext cx="264783" cy="198202"/>
              </a:xfrm>
              <a:custGeom>
                <a:avLst/>
                <a:gdLst/>
                <a:ahLst/>
                <a:cxnLst/>
                <a:rect r="r" b="b" t="t" l="l"/>
                <a:pathLst>
                  <a:path h="198202" w="264783">
                    <a:moveTo>
                      <a:pt x="0" y="0"/>
                    </a:moveTo>
                    <a:lnTo>
                      <a:pt x="264783" y="0"/>
                    </a:lnTo>
                    <a:lnTo>
                      <a:pt x="264783" y="198202"/>
                    </a:lnTo>
                    <a:lnTo>
                      <a:pt x="0" y="198202"/>
                    </a:lnTo>
                    <a:close/>
                  </a:path>
                </a:pathLst>
              </a:custGeom>
              <a:solidFill>
                <a:srgbClr val="012169"/>
              </a:solidFill>
            </p:spPr>
          </p:sp>
          <p:sp>
            <p:nvSpPr>
              <p:cNvPr name="TextBox 18" id="18"/>
              <p:cNvSpPr txBox="true"/>
              <p:nvPr/>
            </p:nvSpPr>
            <p:spPr>
              <a:xfrm>
                <a:off x="0" y="-38100"/>
                <a:ext cx="264783" cy="236302"/>
              </a:xfrm>
              <a:prstGeom prst="rect">
                <a:avLst/>
              </a:prstGeom>
            </p:spPr>
            <p:txBody>
              <a:bodyPr anchor="ctr" rtlCol="false" tIns="50800" lIns="50800" bIns="50800" rIns="50800"/>
              <a:lstStyle/>
              <a:p>
                <a:pPr algn="ctr">
                  <a:lnSpc>
                    <a:spcPts val="2239"/>
                  </a:lnSpc>
                </a:pPr>
              </a:p>
            </p:txBody>
          </p:sp>
        </p:grpSp>
        <p:sp>
          <p:nvSpPr>
            <p:cNvPr name="Freeform 19" id="19"/>
            <p:cNvSpPr/>
            <p:nvPr/>
          </p:nvSpPr>
          <p:spPr>
            <a:xfrm flipH="false" flipV="false" rot="0">
              <a:off x="0" y="0"/>
              <a:ext cx="1415648" cy="1415648"/>
            </a:xfrm>
            <a:custGeom>
              <a:avLst/>
              <a:gdLst/>
              <a:ahLst/>
              <a:cxnLst/>
              <a:rect r="r" b="b" t="t" l="l"/>
              <a:pathLst>
                <a:path h="1415648" w="1415648">
                  <a:moveTo>
                    <a:pt x="0" y="0"/>
                  </a:moveTo>
                  <a:lnTo>
                    <a:pt x="1415648" y="0"/>
                  </a:lnTo>
                  <a:lnTo>
                    <a:pt x="1415648" y="1415648"/>
                  </a:lnTo>
                  <a:lnTo>
                    <a:pt x="0" y="14156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0" id="20"/>
          <p:cNvSpPr/>
          <p:nvPr/>
        </p:nvSpPr>
        <p:spPr>
          <a:xfrm flipH="false" flipV="false" rot="0">
            <a:off x="11123648" y="2815758"/>
            <a:ext cx="1057462" cy="1057462"/>
          </a:xfrm>
          <a:custGeom>
            <a:avLst/>
            <a:gdLst/>
            <a:ahLst/>
            <a:cxnLst/>
            <a:rect r="r" b="b" t="t" l="l"/>
            <a:pathLst>
              <a:path h="1057462" w="1057462">
                <a:moveTo>
                  <a:pt x="0" y="0"/>
                </a:moveTo>
                <a:lnTo>
                  <a:pt x="1057462" y="0"/>
                </a:lnTo>
                <a:lnTo>
                  <a:pt x="1057462" y="1057463"/>
                </a:lnTo>
                <a:lnTo>
                  <a:pt x="0" y="1057463"/>
                </a:lnTo>
                <a:lnTo>
                  <a:pt x="0" y="0"/>
                </a:lnTo>
                <a:close/>
              </a:path>
            </a:pathLst>
          </a:custGeom>
          <a:blipFill>
            <a:blip r:embed="rId8"/>
            <a:stretch>
              <a:fillRect l="0" t="0" r="0" b="0"/>
            </a:stretch>
          </a:blipFill>
        </p:spPr>
      </p:sp>
      <p:sp>
        <p:nvSpPr>
          <p:cNvPr name="Freeform 21" id="21"/>
          <p:cNvSpPr/>
          <p:nvPr/>
        </p:nvSpPr>
        <p:spPr>
          <a:xfrm flipH="false" flipV="false" rot="0">
            <a:off x="2410356" y="6553335"/>
            <a:ext cx="1061736" cy="1061736"/>
          </a:xfrm>
          <a:custGeom>
            <a:avLst/>
            <a:gdLst/>
            <a:ahLst/>
            <a:cxnLst/>
            <a:rect r="r" b="b" t="t" l="l"/>
            <a:pathLst>
              <a:path h="1061736" w="1061736">
                <a:moveTo>
                  <a:pt x="0" y="0"/>
                </a:moveTo>
                <a:lnTo>
                  <a:pt x="1061736" y="0"/>
                </a:lnTo>
                <a:lnTo>
                  <a:pt x="1061736" y="1061736"/>
                </a:lnTo>
                <a:lnTo>
                  <a:pt x="0" y="1061736"/>
                </a:lnTo>
                <a:lnTo>
                  <a:pt x="0" y="0"/>
                </a:lnTo>
                <a:close/>
              </a:path>
            </a:pathLst>
          </a:custGeom>
          <a:blipFill>
            <a:blip r:embed="rId9"/>
            <a:stretch>
              <a:fillRect l="0" t="0" r="0" b="0"/>
            </a:stretch>
          </a:blipFill>
        </p:spPr>
      </p:sp>
      <p:grpSp>
        <p:nvGrpSpPr>
          <p:cNvPr name="Group 22" id="22"/>
          <p:cNvGrpSpPr/>
          <p:nvPr/>
        </p:nvGrpSpPr>
        <p:grpSpPr>
          <a:xfrm rot="0">
            <a:off x="11115813" y="6417789"/>
            <a:ext cx="1040368" cy="1040368"/>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171155" y="0"/>
                  </a:moveTo>
                  <a:lnTo>
                    <a:pt x="641645" y="0"/>
                  </a:lnTo>
                  <a:cubicBezTo>
                    <a:pt x="687038" y="0"/>
                    <a:pt x="730572" y="18032"/>
                    <a:pt x="762670" y="50130"/>
                  </a:cubicBezTo>
                  <a:cubicBezTo>
                    <a:pt x="794768" y="82228"/>
                    <a:pt x="812800" y="125762"/>
                    <a:pt x="812800" y="171155"/>
                  </a:cubicBezTo>
                  <a:lnTo>
                    <a:pt x="812800" y="641645"/>
                  </a:lnTo>
                  <a:cubicBezTo>
                    <a:pt x="812800" y="687038"/>
                    <a:pt x="794768" y="730572"/>
                    <a:pt x="762670" y="762670"/>
                  </a:cubicBezTo>
                  <a:cubicBezTo>
                    <a:pt x="730572" y="794768"/>
                    <a:pt x="687038" y="812800"/>
                    <a:pt x="641645" y="812800"/>
                  </a:cubicBezTo>
                  <a:lnTo>
                    <a:pt x="171155" y="812800"/>
                  </a:lnTo>
                  <a:cubicBezTo>
                    <a:pt x="125762" y="812800"/>
                    <a:pt x="82228" y="794768"/>
                    <a:pt x="50130" y="762670"/>
                  </a:cubicBezTo>
                  <a:cubicBezTo>
                    <a:pt x="18032" y="730572"/>
                    <a:pt x="0" y="687038"/>
                    <a:pt x="0" y="641645"/>
                  </a:cubicBezTo>
                  <a:lnTo>
                    <a:pt x="0" y="171155"/>
                  </a:lnTo>
                  <a:cubicBezTo>
                    <a:pt x="0" y="125762"/>
                    <a:pt x="18032" y="82228"/>
                    <a:pt x="50130" y="50130"/>
                  </a:cubicBezTo>
                  <a:cubicBezTo>
                    <a:pt x="82228" y="18032"/>
                    <a:pt x="125762" y="0"/>
                    <a:pt x="171155" y="0"/>
                  </a:cubicBezTo>
                  <a:close/>
                </a:path>
              </a:pathLst>
            </a:custGeom>
            <a:blipFill>
              <a:blip r:embed="rId10"/>
              <a:stretch>
                <a:fillRect l="0" t="0" r="0" b="0"/>
              </a:stretch>
            </a:blipFill>
          </p:spPr>
        </p:sp>
      </p:grpSp>
      <p:grpSp>
        <p:nvGrpSpPr>
          <p:cNvPr name="Group 24" id="24"/>
          <p:cNvGrpSpPr/>
          <p:nvPr/>
        </p:nvGrpSpPr>
        <p:grpSpPr>
          <a:xfrm rot="0">
            <a:off x="4052628" y="3555577"/>
            <a:ext cx="5569091" cy="2022804"/>
            <a:chOff x="0" y="0"/>
            <a:chExt cx="7425455" cy="2697073"/>
          </a:xfrm>
        </p:grpSpPr>
        <p:sp>
          <p:nvSpPr>
            <p:cNvPr name="TextBox 25" id="25"/>
            <p:cNvSpPr txBox="true"/>
            <p:nvPr/>
          </p:nvSpPr>
          <p:spPr>
            <a:xfrm rot="0">
              <a:off x="0" y="-57150"/>
              <a:ext cx="7425455" cy="666139"/>
            </a:xfrm>
            <a:prstGeom prst="rect">
              <a:avLst/>
            </a:prstGeom>
          </p:spPr>
          <p:txBody>
            <a:bodyPr anchor="t" rtlCol="false" tIns="0" lIns="0" bIns="0" rIns="0">
              <a:spAutoFit/>
            </a:bodyPr>
            <a:lstStyle/>
            <a:p>
              <a:pPr algn="ctr">
                <a:lnSpc>
                  <a:spcPts val="4225"/>
                </a:lnSpc>
              </a:pPr>
              <a:r>
                <a:rPr lang="en-US" b="true" sz="3018">
                  <a:solidFill>
                    <a:srgbClr val="FFFFFF"/>
                  </a:solidFill>
                  <a:latin typeface="Adelle Sans Bold"/>
                  <a:ea typeface="Adelle Sans Bold"/>
                  <a:cs typeface="Adelle Sans Bold"/>
                  <a:sym typeface="Adelle Sans Bold"/>
                </a:rPr>
                <a:t>CELEBRATE YOUR TEAM</a:t>
              </a:r>
            </a:p>
          </p:txBody>
        </p:sp>
        <p:sp>
          <p:nvSpPr>
            <p:cNvPr name="TextBox 26" id="26"/>
            <p:cNvSpPr txBox="true"/>
            <p:nvPr/>
          </p:nvSpPr>
          <p:spPr>
            <a:xfrm rot="0">
              <a:off x="0" y="852398"/>
              <a:ext cx="7425455" cy="1844675"/>
            </a:xfrm>
            <a:prstGeom prst="rect">
              <a:avLst/>
            </a:prstGeom>
          </p:spPr>
          <p:txBody>
            <a:bodyPr anchor="t" rtlCol="false" tIns="0" lIns="0" bIns="0" rIns="0">
              <a:spAutoFit/>
            </a:bodyPr>
            <a:lstStyle/>
            <a:p>
              <a:pPr algn="ctr">
                <a:lnSpc>
                  <a:spcPts val="3750"/>
                </a:lnSpc>
              </a:pPr>
              <a:r>
                <a:rPr lang="en-US" sz="2500" spc="50">
                  <a:solidFill>
                    <a:srgbClr val="FFFFFF"/>
                  </a:solidFill>
                  <a:latin typeface="Proxima Nova 2"/>
                  <a:ea typeface="Proxima Nova 2"/>
                  <a:cs typeface="Proxima Nova 2"/>
                  <a:sym typeface="Proxima Nova 2"/>
                </a:rPr>
                <a:t>Highlight wins from your team </a:t>
              </a:r>
            </a:p>
            <a:p>
              <a:pPr algn="ctr">
                <a:lnSpc>
                  <a:spcPts val="3750"/>
                </a:lnSpc>
              </a:pPr>
              <a:r>
                <a:rPr lang="en-US" sz="2500" spc="50">
                  <a:solidFill>
                    <a:srgbClr val="FFFFFF"/>
                  </a:solidFill>
                  <a:latin typeface="Proxima Nova 2"/>
                  <a:ea typeface="Proxima Nova 2"/>
                  <a:cs typeface="Proxima Nova 2"/>
                  <a:sym typeface="Proxima Nova 2"/>
                </a:rPr>
                <a:t>and company milestones. </a:t>
              </a:r>
            </a:p>
            <a:p>
              <a:pPr algn="ctr">
                <a:lnSpc>
                  <a:spcPts val="3750"/>
                </a:lnSpc>
              </a:pPr>
              <a:r>
                <a:rPr lang="en-US" sz="2500" spc="50">
                  <a:solidFill>
                    <a:srgbClr val="FFFFFF"/>
                  </a:solidFill>
                  <a:latin typeface="Proxima Nova 2"/>
                  <a:ea typeface="Proxima Nova 2"/>
                  <a:cs typeface="Proxima Nova 2"/>
                  <a:sym typeface="Proxima Nova 2"/>
                </a:rPr>
                <a:t>Tag users to help spread the word!</a:t>
              </a:r>
            </a:p>
          </p:txBody>
        </p:sp>
      </p:grpSp>
      <p:sp>
        <p:nvSpPr>
          <p:cNvPr name="TextBox 27" id="27"/>
          <p:cNvSpPr txBox="true"/>
          <p:nvPr/>
        </p:nvSpPr>
        <p:spPr>
          <a:xfrm rot="0">
            <a:off x="2941224" y="830113"/>
            <a:ext cx="13215197" cy="1052195"/>
          </a:xfrm>
          <a:prstGeom prst="rect">
            <a:avLst/>
          </a:prstGeom>
        </p:spPr>
        <p:txBody>
          <a:bodyPr anchor="t" rtlCol="false" tIns="0" lIns="0" bIns="0" rIns="0">
            <a:spAutoFit/>
          </a:bodyPr>
          <a:lstStyle/>
          <a:p>
            <a:pPr algn="l">
              <a:lnSpc>
                <a:spcPts val="8319"/>
              </a:lnSpc>
            </a:pPr>
            <a:r>
              <a:rPr lang="en-US" sz="6399">
                <a:solidFill>
                  <a:srgbClr val="FFFFFF"/>
                </a:solidFill>
                <a:latin typeface="Geometos Neue 7"/>
                <a:ea typeface="Geometos Neue 7"/>
                <a:cs typeface="Geometos Neue 7"/>
                <a:sym typeface="Geometos Neue 7"/>
              </a:rPr>
              <a:t>TOP </a:t>
            </a:r>
            <a:r>
              <a:rPr lang="en-US" sz="6399">
                <a:solidFill>
                  <a:srgbClr val="418FDE"/>
                </a:solidFill>
                <a:latin typeface="Geometos Neue 7"/>
                <a:ea typeface="Geometos Neue 7"/>
                <a:cs typeface="Geometos Neue 7"/>
                <a:sym typeface="Geometos Neue 7"/>
              </a:rPr>
              <a:t>RECOMMENDATIONS</a:t>
            </a:r>
          </a:p>
        </p:txBody>
      </p:sp>
      <p:sp>
        <p:nvSpPr>
          <p:cNvPr name="TextBox 28" id="28"/>
          <p:cNvSpPr txBox="true"/>
          <p:nvPr/>
        </p:nvSpPr>
        <p:spPr>
          <a:xfrm rot="0">
            <a:off x="11648694" y="6057858"/>
            <a:ext cx="6232627" cy="495476"/>
          </a:xfrm>
          <a:prstGeom prst="rect">
            <a:avLst/>
          </a:prstGeom>
        </p:spPr>
        <p:txBody>
          <a:bodyPr anchor="t" rtlCol="false" tIns="0" lIns="0" bIns="0" rIns="0">
            <a:spAutoFit/>
          </a:bodyPr>
          <a:lstStyle/>
          <a:p>
            <a:pPr algn="l">
              <a:lnSpc>
                <a:spcPts val="3665"/>
              </a:lnSpc>
            </a:pPr>
          </a:p>
        </p:txBody>
      </p:sp>
      <p:grpSp>
        <p:nvGrpSpPr>
          <p:cNvPr name="Group 29" id="29"/>
          <p:cNvGrpSpPr/>
          <p:nvPr/>
        </p:nvGrpSpPr>
        <p:grpSpPr>
          <a:xfrm rot="0">
            <a:off x="12148346" y="6975268"/>
            <a:ext cx="5569091" cy="2394914"/>
            <a:chOff x="0" y="0"/>
            <a:chExt cx="7425455" cy="3193219"/>
          </a:xfrm>
        </p:grpSpPr>
        <p:sp>
          <p:nvSpPr>
            <p:cNvPr name="TextBox 30" id="30"/>
            <p:cNvSpPr txBox="true"/>
            <p:nvPr/>
          </p:nvSpPr>
          <p:spPr>
            <a:xfrm rot="0">
              <a:off x="0" y="-47625"/>
              <a:ext cx="7425455" cy="568560"/>
            </a:xfrm>
            <a:prstGeom prst="rect">
              <a:avLst/>
            </a:prstGeom>
          </p:spPr>
          <p:txBody>
            <a:bodyPr anchor="t" rtlCol="false" tIns="0" lIns="0" bIns="0" rIns="0">
              <a:spAutoFit/>
            </a:bodyPr>
            <a:lstStyle/>
            <a:p>
              <a:pPr algn="ctr">
                <a:lnSpc>
                  <a:spcPts val="3665"/>
                </a:lnSpc>
              </a:pPr>
              <a:r>
                <a:rPr lang="en-US" b="true" sz="2618">
                  <a:solidFill>
                    <a:srgbClr val="000000"/>
                  </a:solidFill>
                  <a:latin typeface="Adelle Sans Bold"/>
                  <a:ea typeface="Adelle Sans Bold"/>
                  <a:cs typeface="Adelle Sans Bold"/>
                  <a:sym typeface="Adelle Sans Bold"/>
                </a:rPr>
                <a:t>EXPERIMENT WITH AI</a:t>
              </a:r>
            </a:p>
          </p:txBody>
        </p:sp>
        <p:sp>
          <p:nvSpPr>
            <p:cNvPr name="TextBox 31" id="31"/>
            <p:cNvSpPr txBox="true"/>
            <p:nvPr/>
          </p:nvSpPr>
          <p:spPr>
            <a:xfrm rot="0">
              <a:off x="0" y="754819"/>
              <a:ext cx="7425455" cy="2438400"/>
            </a:xfrm>
            <a:prstGeom prst="rect">
              <a:avLst/>
            </a:prstGeom>
          </p:spPr>
          <p:txBody>
            <a:bodyPr anchor="t" rtlCol="false" tIns="0" lIns="0" bIns="0" rIns="0">
              <a:spAutoFit/>
            </a:bodyPr>
            <a:lstStyle/>
            <a:p>
              <a:pPr algn="ctr">
                <a:lnSpc>
                  <a:spcPts val="3749"/>
                </a:lnSpc>
              </a:pPr>
              <a:r>
                <a:rPr lang="en-US" sz="2499" spc="49">
                  <a:solidFill>
                    <a:srgbClr val="000000"/>
                  </a:solidFill>
                  <a:latin typeface="Proxima Nova 2"/>
                  <a:ea typeface="Proxima Nova 2"/>
                  <a:cs typeface="Proxima Nova 2"/>
                  <a:sym typeface="Proxima Nova 2"/>
                </a:rPr>
                <a:t>Work smarter, not harder! </a:t>
              </a:r>
            </a:p>
            <a:p>
              <a:pPr algn="ctr">
                <a:lnSpc>
                  <a:spcPts val="3749"/>
                </a:lnSpc>
              </a:pPr>
              <a:r>
                <a:rPr lang="en-US" sz="2499" spc="49">
                  <a:solidFill>
                    <a:srgbClr val="000000"/>
                  </a:solidFill>
                  <a:latin typeface="Proxima Nova 2"/>
                  <a:ea typeface="Proxima Nova 2"/>
                  <a:cs typeface="Proxima Nova 2"/>
                  <a:sym typeface="Proxima Nova 2"/>
                </a:rPr>
                <a:t>Use AI tools to craft copy, create imagery and build plans to make your social media easier</a:t>
              </a:r>
            </a:p>
          </p:txBody>
        </p:sp>
      </p:grpSp>
      <p:grpSp>
        <p:nvGrpSpPr>
          <p:cNvPr name="Group 32" id="32"/>
          <p:cNvGrpSpPr/>
          <p:nvPr/>
        </p:nvGrpSpPr>
        <p:grpSpPr>
          <a:xfrm rot="0">
            <a:off x="12312230" y="3355234"/>
            <a:ext cx="5569091" cy="2423489"/>
            <a:chOff x="0" y="0"/>
            <a:chExt cx="7425455" cy="3231319"/>
          </a:xfrm>
        </p:grpSpPr>
        <p:sp>
          <p:nvSpPr>
            <p:cNvPr name="TextBox 33" id="33"/>
            <p:cNvSpPr txBox="true"/>
            <p:nvPr/>
          </p:nvSpPr>
          <p:spPr>
            <a:xfrm rot="0">
              <a:off x="0" y="-47625"/>
              <a:ext cx="7425455" cy="568560"/>
            </a:xfrm>
            <a:prstGeom prst="rect">
              <a:avLst/>
            </a:prstGeom>
          </p:spPr>
          <p:txBody>
            <a:bodyPr anchor="t" rtlCol="false" tIns="0" lIns="0" bIns="0" rIns="0">
              <a:spAutoFit/>
            </a:bodyPr>
            <a:lstStyle/>
            <a:p>
              <a:pPr algn="ctr">
                <a:lnSpc>
                  <a:spcPts val="3665"/>
                </a:lnSpc>
              </a:pPr>
              <a:r>
                <a:rPr lang="en-US" b="true" sz="2618">
                  <a:solidFill>
                    <a:srgbClr val="000000"/>
                  </a:solidFill>
                  <a:latin typeface="Adelle Sans Bold"/>
                  <a:ea typeface="Adelle Sans Bold"/>
                  <a:cs typeface="Adelle Sans Bold"/>
                  <a:sym typeface="Adelle Sans Bold"/>
                </a:rPr>
                <a:t>INCORPORATE A PAID APPROACH</a:t>
              </a:r>
            </a:p>
          </p:txBody>
        </p:sp>
        <p:sp>
          <p:nvSpPr>
            <p:cNvPr name="TextBox 34" id="34"/>
            <p:cNvSpPr txBox="true"/>
            <p:nvPr/>
          </p:nvSpPr>
          <p:spPr>
            <a:xfrm rot="0">
              <a:off x="0" y="754819"/>
              <a:ext cx="7425455" cy="2476500"/>
            </a:xfrm>
            <a:prstGeom prst="rect">
              <a:avLst/>
            </a:prstGeom>
          </p:spPr>
          <p:txBody>
            <a:bodyPr anchor="t" rtlCol="false" tIns="0" lIns="0" bIns="0" rIns="0">
              <a:spAutoFit/>
            </a:bodyPr>
            <a:lstStyle/>
            <a:p>
              <a:pPr algn="ctr">
                <a:lnSpc>
                  <a:spcPts val="3749"/>
                </a:lnSpc>
              </a:pPr>
              <a:r>
                <a:rPr lang="en-US" sz="2499" spc="49">
                  <a:solidFill>
                    <a:srgbClr val="000000"/>
                  </a:solidFill>
                  <a:latin typeface="Proxima Nova 2"/>
                  <a:ea typeface="Proxima Nova 2"/>
                  <a:cs typeface="Proxima Nova 2"/>
                  <a:sym typeface="Proxima Nova 2"/>
                </a:rPr>
                <a:t>Organic reach is essentially dead. </a:t>
              </a:r>
            </a:p>
            <a:p>
              <a:pPr algn="ctr">
                <a:lnSpc>
                  <a:spcPts val="3750"/>
                </a:lnSpc>
              </a:pPr>
              <a:r>
                <a:rPr lang="en-US" sz="2500" spc="50">
                  <a:solidFill>
                    <a:srgbClr val="000000"/>
                  </a:solidFill>
                  <a:latin typeface="Proxima Nova 2"/>
                  <a:ea typeface="Proxima Nova 2"/>
                  <a:cs typeface="Proxima Nova 2"/>
                  <a:sym typeface="Proxima Nova 2"/>
                </a:rPr>
                <a:t>Use paid campaigns to reach your target audience with your company value proposition!</a:t>
              </a:r>
            </a:p>
          </p:txBody>
        </p:sp>
      </p:grpSp>
      <p:grpSp>
        <p:nvGrpSpPr>
          <p:cNvPr name="Group 35" id="35"/>
          <p:cNvGrpSpPr/>
          <p:nvPr/>
        </p:nvGrpSpPr>
        <p:grpSpPr>
          <a:xfrm rot="0">
            <a:off x="4052628" y="7187358"/>
            <a:ext cx="5569091" cy="1970735"/>
            <a:chOff x="0" y="0"/>
            <a:chExt cx="7425455" cy="2627646"/>
          </a:xfrm>
        </p:grpSpPr>
        <p:sp>
          <p:nvSpPr>
            <p:cNvPr name="TextBox 36" id="36"/>
            <p:cNvSpPr txBox="true"/>
            <p:nvPr/>
          </p:nvSpPr>
          <p:spPr>
            <a:xfrm rot="0">
              <a:off x="0" y="-47625"/>
              <a:ext cx="7425455" cy="612587"/>
            </a:xfrm>
            <a:prstGeom prst="rect">
              <a:avLst/>
            </a:prstGeom>
          </p:spPr>
          <p:txBody>
            <a:bodyPr anchor="t" rtlCol="false" tIns="0" lIns="0" bIns="0" rIns="0">
              <a:spAutoFit/>
            </a:bodyPr>
            <a:lstStyle/>
            <a:p>
              <a:pPr algn="ctr">
                <a:lnSpc>
                  <a:spcPts val="3945"/>
                </a:lnSpc>
              </a:pPr>
              <a:r>
                <a:rPr lang="en-US" b="true" sz="2818">
                  <a:solidFill>
                    <a:srgbClr val="000000"/>
                  </a:solidFill>
                  <a:latin typeface="Adelle Sans Bold"/>
                  <a:ea typeface="Adelle Sans Bold"/>
                  <a:cs typeface="Adelle Sans Bold"/>
                  <a:sym typeface="Adelle Sans Bold"/>
                </a:rPr>
                <a:t>CONTENT VARIETY</a:t>
              </a:r>
            </a:p>
          </p:txBody>
        </p:sp>
        <p:sp>
          <p:nvSpPr>
            <p:cNvPr name="TextBox 37" id="37"/>
            <p:cNvSpPr txBox="true"/>
            <p:nvPr/>
          </p:nvSpPr>
          <p:spPr>
            <a:xfrm rot="0">
              <a:off x="0" y="798846"/>
              <a:ext cx="7425455" cy="1828800"/>
            </a:xfrm>
            <a:prstGeom prst="rect">
              <a:avLst/>
            </a:prstGeom>
          </p:spPr>
          <p:txBody>
            <a:bodyPr anchor="t" rtlCol="false" tIns="0" lIns="0" bIns="0" rIns="0">
              <a:spAutoFit/>
            </a:bodyPr>
            <a:lstStyle/>
            <a:p>
              <a:pPr algn="ctr">
                <a:lnSpc>
                  <a:spcPts val="3749"/>
                </a:lnSpc>
              </a:pPr>
              <a:r>
                <a:rPr lang="en-US" sz="2499" spc="49">
                  <a:solidFill>
                    <a:srgbClr val="000000"/>
                  </a:solidFill>
                  <a:latin typeface="Proxima Nova 2"/>
                  <a:ea typeface="Proxima Nova 2"/>
                  <a:cs typeface="Proxima Nova 2"/>
                  <a:sym typeface="Proxima Nova 2"/>
                </a:rPr>
                <a:t>Sharing a variety of content is key to reach + engage users!</a:t>
              </a:r>
            </a:p>
            <a:p>
              <a:pPr algn="ctr">
                <a:lnSpc>
                  <a:spcPts val="3749"/>
                </a:lnSpc>
              </a:pPr>
              <a:r>
                <a:rPr lang="en-US" sz="2499" spc="49">
                  <a:solidFill>
                    <a:srgbClr val="000000"/>
                  </a:solidFill>
                  <a:latin typeface="Proxima Nova 2"/>
                  <a:ea typeface="Proxima Nova 2"/>
                  <a:cs typeface="Proxima Nova 2"/>
                  <a:sym typeface="Proxima Nova 2"/>
                </a:rPr>
                <a:t>Reels, carousels, stories</a:t>
              </a:r>
            </a:p>
          </p:txBody>
        </p:sp>
      </p:grpSp>
      <p:sp>
        <p:nvSpPr>
          <p:cNvPr name="Freeform 38" id="38"/>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11"/>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5460868"/>
            <a:ext cx="112078" cy="5810374"/>
            <a:chOff x="0" y="0"/>
            <a:chExt cx="149437" cy="7747165"/>
          </a:xfrm>
        </p:grpSpPr>
        <p:sp>
          <p:nvSpPr>
            <p:cNvPr name="AutoShape 4" id="4"/>
            <p:cNvSpPr/>
            <p:nvPr/>
          </p:nvSpPr>
          <p:spPr>
            <a:xfrm rot="0">
              <a:off x="0" y="0"/>
              <a:ext cx="149437" cy="2280560"/>
            </a:xfrm>
            <a:prstGeom prst="rect">
              <a:avLst/>
            </a:prstGeom>
            <a:solidFill>
              <a:srgbClr val="7EA6CD"/>
            </a:solidFill>
          </p:spPr>
        </p:sp>
        <p:sp>
          <p:nvSpPr>
            <p:cNvPr name="AutoShape 5" id="5"/>
            <p:cNvSpPr/>
            <p:nvPr/>
          </p:nvSpPr>
          <p:spPr>
            <a:xfrm rot="0">
              <a:off x="60248" y="0"/>
              <a:ext cx="28940" cy="7747165"/>
            </a:xfrm>
            <a:prstGeom prst="rect">
              <a:avLst/>
            </a:prstGeom>
            <a:solidFill>
              <a:srgbClr val="7EA6CD"/>
            </a:solidFill>
          </p:spPr>
        </p:sp>
      </p:grpSp>
      <p:grpSp>
        <p:nvGrpSpPr>
          <p:cNvPr name="Group 6" id="6"/>
          <p:cNvGrpSpPr>
            <a:grpSpLocks noChangeAspect="true"/>
          </p:cNvGrpSpPr>
          <p:nvPr/>
        </p:nvGrpSpPr>
        <p:grpSpPr>
          <a:xfrm rot="0">
            <a:off x="14411790" y="-95627"/>
            <a:ext cx="3711967" cy="5567951"/>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12660" t="0" r="-112480" b="0"/>
              </a:stretch>
            </a:blipFill>
          </p:spPr>
        </p:sp>
      </p:grpSp>
      <p:grpSp>
        <p:nvGrpSpPr>
          <p:cNvPr name="Group 8" id="8"/>
          <p:cNvGrpSpPr>
            <a:grpSpLocks noChangeAspect="true"/>
          </p:cNvGrpSpPr>
          <p:nvPr/>
        </p:nvGrpSpPr>
        <p:grpSpPr>
          <a:xfrm rot="0">
            <a:off x="10537160" y="2682056"/>
            <a:ext cx="3685783" cy="3685783"/>
            <a:chOff x="0" y="0"/>
            <a:chExt cx="6350000" cy="6350000"/>
          </a:xfrm>
        </p:grpSpPr>
        <p:sp>
          <p:nvSpPr>
            <p:cNvPr name="Freeform 9" id="9"/>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5015" t="0" r="-25015" b="0"/>
              </a:stretch>
            </a:blipFill>
          </p:spPr>
        </p:sp>
      </p:grpSp>
      <p:grpSp>
        <p:nvGrpSpPr>
          <p:cNvPr name="Group 10" id="10"/>
          <p:cNvGrpSpPr>
            <a:grpSpLocks noChangeAspect="true"/>
          </p:cNvGrpSpPr>
          <p:nvPr/>
        </p:nvGrpSpPr>
        <p:grpSpPr>
          <a:xfrm rot="0">
            <a:off x="10537160" y="6601217"/>
            <a:ext cx="3685783" cy="3685783"/>
            <a:chOff x="0" y="0"/>
            <a:chExt cx="6350000" cy="6350000"/>
          </a:xfrm>
        </p:grpSpPr>
        <p:sp>
          <p:nvSpPr>
            <p:cNvPr name="Freeform 11" id="11"/>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33874" t="0" r="-33874" b="0"/>
              </a:stretch>
            </a:blipFill>
          </p:spPr>
        </p:sp>
      </p:grpSp>
      <p:grpSp>
        <p:nvGrpSpPr>
          <p:cNvPr name="Group 12" id="12"/>
          <p:cNvGrpSpPr>
            <a:grpSpLocks noChangeAspect="true"/>
          </p:cNvGrpSpPr>
          <p:nvPr/>
        </p:nvGrpSpPr>
        <p:grpSpPr>
          <a:xfrm rot="0">
            <a:off x="14411790" y="5665258"/>
            <a:ext cx="3685783" cy="3685783"/>
            <a:chOff x="0" y="0"/>
            <a:chExt cx="6350000" cy="6350000"/>
          </a:xfrm>
        </p:grpSpPr>
        <p:sp>
          <p:nvSpPr>
            <p:cNvPr name="Freeform 13" id="13"/>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25061" t="0" r="-25061" b="0"/>
              </a:stretch>
            </a:blipFill>
          </p:spPr>
        </p:sp>
      </p:grpSp>
      <p:grpSp>
        <p:nvGrpSpPr>
          <p:cNvPr name="Group 14" id="14"/>
          <p:cNvGrpSpPr/>
          <p:nvPr/>
        </p:nvGrpSpPr>
        <p:grpSpPr>
          <a:xfrm rot="0">
            <a:off x="14411790" y="9583803"/>
            <a:ext cx="3711967" cy="2077835"/>
            <a:chOff x="0" y="0"/>
            <a:chExt cx="4129221" cy="2311400"/>
          </a:xfrm>
        </p:grpSpPr>
        <p:sp>
          <p:nvSpPr>
            <p:cNvPr name="Freeform 15" id="15"/>
            <p:cNvSpPr/>
            <p:nvPr/>
          </p:nvSpPr>
          <p:spPr>
            <a:xfrm flipH="false" flipV="false" rot="0">
              <a:off x="0" y="0"/>
              <a:ext cx="4129220" cy="2311400"/>
            </a:xfrm>
            <a:custGeom>
              <a:avLst/>
              <a:gdLst/>
              <a:ahLst/>
              <a:cxnLst/>
              <a:rect r="r" b="b" t="t" l="l"/>
              <a:pathLst>
                <a:path h="2311400" w="4129220">
                  <a:moveTo>
                    <a:pt x="3824420" y="0"/>
                  </a:moveTo>
                  <a:lnTo>
                    <a:pt x="304800" y="0"/>
                  </a:lnTo>
                  <a:cubicBezTo>
                    <a:pt x="135890" y="0"/>
                    <a:pt x="0" y="135890"/>
                    <a:pt x="0" y="304800"/>
                  </a:cubicBezTo>
                  <a:lnTo>
                    <a:pt x="0" y="2006600"/>
                  </a:lnTo>
                  <a:cubicBezTo>
                    <a:pt x="0" y="2175510"/>
                    <a:pt x="135890" y="2311400"/>
                    <a:pt x="304800" y="2311400"/>
                  </a:cubicBezTo>
                  <a:lnTo>
                    <a:pt x="3824420" y="2311400"/>
                  </a:lnTo>
                  <a:cubicBezTo>
                    <a:pt x="3993330" y="2311400"/>
                    <a:pt x="4129220" y="2175510"/>
                    <a:pt x="4129220" y="2006600"/>
                  </a:cubicBezTo>
                  <a:lnTo>
                    <a:pt x="4129220" y="304800"/>
                  </a:lnTo>
                  <a:cubicBezTo>
                    <a:pt x="4129220" y="135890"/>
                    <a:pt x="3993330" y="0"/>
                    <a:pt x="3824420" y="0"/>
                  </a:cubicBezTo>
                  <a:close/>
                </a:path>
              </a:pathLst>
            </a:custGeom>
            <a:solidFill>
              <a:srgbClr val="C9D8E3"/>
            </a:solidFill>
          </p:spPr>
        </p:sp>
      </p:grpSp>
      <p:grpSp>
        <p:nvGrpSpPr>
          <p:cNvPr name="Group 16" id="16"/>
          <p:cNvGrpSpPr/>
          <p:nvPr/>
        </p:nvGrpSpPr>
        <p:grpSpPr>
          <a:xfrm rot="0">
            <a:off x="10524068" y="-95627"/>
            <a:ext cx="3711967" cy="2607242"/>
            <a:chOff x="0" y="0"/>
            <a:chExt cx="4129221" cy="2900315"/>
          </a:xfrm>
        </p:grpSpPr>
        <p:sp>
          <p:nvSpPr>
            <p:cNvPr name="Freeform 17" id="17"/>
            <p:cNvSpPr/>
            <p:nvPr/>
          </p:nvSpPr>
          <p:spPr>
            <a:xfrm flipH="false" flipV="false" rot="0">
              <a:off x="0" y="0"/>
              <a:ext cx="4129220" cy="2900315"/>
            </a:xfrm>
            <a:custGeom>
              <a:avLst/>
              <a:gdLst/>
              <a:ahLst/>
              <a:cxnLst/>
              <a:rect r="r" b="b" t="t" l="l"/>
              <a:pathLst>
                <a:path h="2900315" w="4129220">
                  <a:moveTo>
                    <a:pt x="3824420" y="0"/>
                  </a:moveTo>
                  <a:lnTo>
                    <a:pt x="304800" y="0"/>
                  </a:lnTo>
                  <a:cubicBezTo>
                    <a:pt x="135890" y="0"/>
                    <a:pt x="0" y="135890"/>
                    <a:pt x="0" y="304800"/>
                  </a:cubicBezTo>
                  <a:lnTo>
                    <a:pt x="0" y="2595515"/>
                  </a:lnTo>
                  <a:cubicBezTo>
                    <a:pt x="0" y="2764425"/>
                    <a:pt x="135890" y="2900315"/>
                    <a:pt x="304800" y="2900315"/>
                  </a:cubicBezTo>
                  <a:lnTo>
                    <a:pt x="3824420" y="2900315"/>
                  </a:lnTo>
                  <a:cubicBezTo>
                    <a:pt x="3993330" y="2900315"/>
                    <a:pt x="4129220" y="2764425"/>
                    <a:pt x="4129220" y="2595515"/>
                  </a:cubicBezTo>
                  <a:lnTo>
                    <a:pt x="4129220" y="304800"/>
                  </a:lnTo>
                  <a:cubicBezTo>
                    <a:pt x="4129220" y="135890"/>
                    <a:pt x="3993330" y="0"/>
                    <a:pt x="3824420" y="0"/>
                  </a:cubicBezTo>
                  <a:close/>
                </a:path>
              </a:pathLst>
            </a:custGeom>
            <a:solidFill>
              <a:srgbClr val="C9D8E3"/>
            </a:solidFill>
          </p:spPr>
        </p:sp>
      </p:grpSp>
      <p:sp>
        <p:nvSpPr>
          <p:cNvPr name="TextBox 18" id="18"/>
          <p:cNvSpPr txBox="true"/>
          <p:nvPr/>
        </p:nvSpPr>
        <p:spPr>
          <a:xfrm rot="0">
            <a:off x="1702669" y="2280162"/>
            <a:ext cx="8423276" cy="6665418"/>
          </a:xfrm>
          <a:prstGeom prst="rect">
            <a:avLst/>
          </a:prstGeom>
        </p:spPr>
        <p:txBody>
          <a:bodyPr anchor="t" rtlCol="false" tIns="0" lIns="0" bIns="0" rIns="0">
            <a:spAutoFit/>
          </a:bodyPr>
          <a:lstStyle/>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Content should be shared 1-2 a day MAX. </a:t>
            </a:r>
          </a:p>
          <a:p>
            <a:pPr algn="l" marL="887190" indent="-295730" lvl="2">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3-5 times a week to keep a regular schedule. </a:t>
            </a:r>
          </a:p>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Posts should have unique look and feel. Do not repeat. Keep the creative different.</a:t>
            </a:r>
          </a:p>
          <a:p>
            <a:pPr algn="l" marL="887190" indent="-295730" lvl="2">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Copy should be short and sweet! Make it enticing so users click to your site.</a:t>
            </a:r>
          </a:p>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Be sure to use of links when promoting your listings!</a:t>
            </a:r>
          </a:p>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Highlight your professional’s achievements and promote your team. </a:t>
            </a:r>
          </a:p>
          <a:p>
            <a:pPr algn="l" marL="887190" indent="-295730" lvl="2">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Share your professional’s post from their Facebook pages. </a:t>
            </a:r>
          </a:p>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Upload video content that keeps users engaged.</a:t>
            </a:r>
          </a:p>
          <a:p>
            <a:pPr algn="l" marL="887190" indent="-295730" lvl="2">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If not engaged, most users drop off within the first 3-5 seconds. </a:t>
            </a:r>
          </a:p>
          <a:p>
            <a:pPr algn="l" marL="443595"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Use insights + analytics to track your results! Be informed on what content performing and what’s not. </a:t>
            </a:r>
          </a:p>
          <a:p>
            <a:pPr algn="l" marL="443597" indent="-221798" lvl="1">
              <a:lnSpc>
                <a:spcPts val="3081"/>
              </a:lnSpc>
              <a:buFont typeface="Arial"/>
              <a:buChar char="•"/>
            </a:pPr>
            <a:r>
              <a:rPr lang="en-US" sz="2054" spc="61">
                <a:solidFill>
                  <a:srgbClr val="FFFFFF"/>
                </a:solidFill>
                <a:latin typeface="Helvetica Neue LT Std 2"/>
                <a:ea typeface="Helvetica Neue LT Std 2"/>
                <a:cs typeface="Helvetica Neue LT Std 2"/>
                <a:sym typeface="Helvetica Neue LT Std 2"/>
              </a:rPr>
              <a:t>Learn more: </a:t>
            </a:r>
            <a:r>
              <a:rPr lang="en-US" sz="2054" spc="61" u="sng">
                <a:solidFill>
                  <a:srgbClr val="FFFFFF"/>
                </a:solidFill>
                <a:latin typeface="Helvetica Neue LT Std 2"/>
                <a:ea typeface="Helvetica Neue LT Std 2"/>
                <a:cs typeface="Helvetica Neue LT Std 2"/>
                <a:sym typeface="Helvetica Neue LT Std 2"/>
                <a:hlinkClick r:id="rId7" tooltip="https://www.facebook.com/business/news/tags/best-practices"/>
              </a:rPr>
              <a:t>https://www.facebook.com/business/news/tags/best-practices</a:t>
            </a:r>
          </a:p>
        </p:txBody>
      </p:sp>
      <p:sp>
        <p:nvSpPr>
          <p:cNvPr name="TextBox 19" id="19"/>
          <p:cNvSpPr txBox="true"/>
          <p:nvPr/>
        </p:nvSpPr>
        <p:spPr>
          <a:xfrm rot="0">
            <a:off x="2044862" y="431225"/>
            <a:ext cx="8081083" cy="1277818"/>
          </a:xfrm>
          <a:prstGeom prst="rect">
            <a:avLst/>
          </a:prstGeom>
        </p:spPr>
        <p:txBody>
          <a:bodyPr anchor="t" rtlCol="false" tIns="0" lIns="0" bIns="0" rIns="0">
            <a:spAutoFit/>
          </a:bodyPr>
          <a:lstStyle/>
          <a:p>
            <a:pPr algn="l">
              <a:lnSpc>
                <a:spcPts val="4932"/>
              </a:lnSpc>
            </a:pPr>
            <a:r>
              <a:rPr lang="en-US" sz="4932">
                <a:solidFill>
                  <a:srgbClr val="FFFFFF"/>
                </a:solidFill>
                <a:latin typeface="Geometos Neue 5"/>
                <a:ea typeface="Geometos Neue 5"/>
                <a:cs typeface="Geometos Neue 5"/>
                <a:sym typeface="Geometos Neue 5"/>
              </a:rPr>
              <a:t>Facebook </a:t>
            </a:r>
          </a:p>
          <a:p>
            <a:pPr algn="l">
              <a:lnSpc>
                <a:spcPts val="4932"/>
              </a:lnSpc>
              <a:spcBef>
                <a:spcPct val="0"/>
              </a:spcBef>
            </a:pPr>
            <a:r>
              <a:rPr lang="en-US" sz="4932">
                <a:solidFill>
                  <a:srgbClr val="418FDE"/>
                </a:solidFill>
                <a:latin typeface="Geometos Neue 5"/>
                <a:ea typeface="Geometos Neue 5"/>
                <a:cs typeface="Geometos Neue 5"/>
                <a:sym typeface="Geometos Neue 5"/>
              </a:rPr>
              <a:t>Best Practices</a:t>
            </a:r>
          </a:p>
        </p:txBody>
      </p:sp>
      <p:sp>
        <p:nvSpPr>
          <p:cNvPr name="Freeform 20" id="20"/>
          <p:cNvSpPr/>
          <p:nvPr/>
        </p:nvSpPr>
        <p:spPr>
          <a:xfrm flipH="false" flipV="false" rot="0">
            <a:off x="391823" y="345500"/>
            <a:ext cx="1252990" cy="1252990"/>
          </a:xfrm>
          <a:custGeom>
            <a:avLst/>
            <a:gdLst/>
            <a:ahLst/>
            <a:cxnLst/>
            <a:rect r="r" b="b" t="t" l="l"/>
            <a:pathLst>
              <a:path h="1252990" w="1252990">
                <a:moveTo>
                  <a:pt x="0" y="0"/>
                </a:moveTo>
                <a:lnTo>
                  <a:pt x="1252989" y="0"/>
                </a:lnTo>
                <a:lnTo>
                  <a:pt x="1252989" y="1252990"/>
                </a:lnTo>
                <a:lnTo>
                  <a:pt x="0" y="1252990"/>
                </a:lnTo>
                <a:lnTo>
                  <a:pt x="0" y="0"/>
                </a:lnTo>
                <a:close/>
              </a:path>
            </a:pathLst>
          </a:custGeom>
          <a:blipFill>
            <a:blip r:embed="rId8"/>
            <a:stretch>
              <a:fillRect l="0" t="0" r="0" b="0"/>
            </a:stretch>
          </a:blipFill>
        </p:spPr>
      </p:sp>
    </p:spTree>
  </p:cSld>
  <p:clrMapOvr>
    <a:masterClrMapping/>
  </p:clrMapOvr>
  <p:transition spd="fast">
    <p:push dir="u"/>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407532" y="1794021"/>
            <a:ext cx="5114740" cy="8107119"/>
            <a:chOff x="0" y="0"/>
            <a:chExt cx="6819653" cy="10809492"/>
          </a:xfrm>
        </p:grpSpPr>
        <p:pic>
          <p:nvPicPr>
            <p:cNvPr name="Picture 4" id="4"/>
            <p:cNvPicPr>
              <a:picLocks noChangeAspect="true"/>
            </p:cNvPicPr>
            <p:nvPr/>
          </p:nvPicPr>
          <p:blipFill>
            <a:blip r:embed="rId3"/>
            <a:srcRect l="28589" t="0" r="28589" b="0"/>
            <a:stretch>
              <a:fillRect/>
            </a:stretch>
          </p:blipFill>
          <p:spPr>
            <a:xfrm flipH="false" flipV="false">
              <a:off x="0" y="0"/>
              <a:ext cx="6819653" cy="10809492"/>
            </a:xfrm>
            <a:prstGeom prst="rect">
              <a:avLst/>
            </a:prstGeom>
          </p:spPr>
        </p:pic>
      </p:grpSp>
      <p:grpSp>
        <p:nvGrpSpPr>
          <p:cNvPr name="Group 5" id="5"/>
          <p:cNvGrpSpPr/>
          <p:nvPr/>
        </p:nvGrpSpPr>
        <p:grpSpPr>
          <a:xfrm rot="0">
            <a:off x="1028700" y="5460868"/>
            <a:ext cx="112078" cy="5810374"/>
            <a:chOff x="0" y="0"/>
            <a:chExt cx="149437" cy="7747165"/>
          </a:xfrm>
        </p:grpSpPr>
        <p:sp>
          <p:nvSpPr>
            <p:cNvPr name="AutoShape 6" id="6"/>
            <p:cNvSpPr/>
            <p:nvPr/>
          </p:nvSpPr>
          <p:spPr>
            <a:xfrm rot="0">
              <a:off x="0" y="0"/>
              <a:ext cx="149437" cy="2280560"/>
            </a:xfrm>
            <a:prstGeom prst="rect">
              <a:avLst/>
            </a:prstGeom>
            <a:solidFill>
              <a:srgbClr val="7EA6CD"/>
            </a:solidFill>
          </p:spPr>
        </p:sp>
        <p:sp>
          <p:nvSpPr>
            <p:cNvPr name="AutoShape 7" id="7"/>
            <p:cNvSpPr/>
            <p:nvPr/>
          </p:nvSpPr>
          <p:spPr>
            <a:xfrm rot="0">
              <a:off x="60248" y="0"/>
              <a:ext cx="28940" cy="7747165"/>
            </a:xfrm>
            <a:prstGeom prst="rect">
              <a:avLst/>
            </a:prstGeom>
            <a:solidFill>
              <a:srgbClr val="7EA6CD"/>
            </a:solidFill>
          </p:spPr>
        </p:sp>
      </p:grpSp>
      <p:sp>
        <p:nvSpPr>
          <p:cNvPr name="Freeform 8" id="8"/>
          <p:cNvSpPr/>
          <p:nvPr/>
        </p:nvSpPr>
        <p:spPr>
          <a:xfrm flipH="false" flipV="false" rot="0">
            <a:off x="16825656" y="967256"/>
            <a:ext cx="433644" cy="108017"/>
          </a:xfrm>
          <a:custGeom>
            <a:avLst/>
            <a:gdLst/>
            <a:ahLst/>
            <a:cxnLst/>
            <a:rect r="r" b="b" t="t" l="l"/>
            <a:pathLst>
              <a:path h="108017" w="433644">
                <a:moveTo>
                  <a:pt x="0" y="0"/>
                </a:moveTo>
                <a:lnTo>
                  <a:pt x="433644" y="0"/>
                </a:lnTo>
                <a:lnTo>
                  <a:pt x="433644" y="108016"/>
                </a:lnTo>
                <a:lnTo>
                  <a:pt x="0" y="1080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7522272" y="2436741"/>
            <a:ext cx="10610125" cy="6694716"/>
          </a:xfrm>
          <a:prstGeom prst="rect">
            <a:avLst/>
          </a:prstGeom>
        </p:spPr>
        <p:txBody>
          <a:bodyPr anchor="t" rtlCol="false" tIns="0" lIns="0" bIns="0" rIns="0">
            <a:spAutoFit/>
          </a:bodyPr>
          <a:lstStyle/>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Post to the newsfeed 1-2 times a day MAX. </a:t>
            </a:r>
          </a:p>
          <a:p>
            <a:pPr algn="l" marL="1094898" indent="-364966" lvl="2">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Use IG stories to post more often + topical updates. </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Try Instagram Stories as a way to give BTS look at the properties for sale.</a:t>
            </a:r>
          </a:p>
          <a:p>
            <a:pPr algn="l" marL="1094898" indent="-364966" lvl="2">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Play</a:t>
            </a:r>
            <a:r>
              <a:rPr lang="en-US" sz="2535" spc="76">
                <a:solidFill>
                  <a:srgbClr val="FFFFFF"/>
                </a:solidFill>
                <a:latin typeface="Helvetica Neue LT Std 2"/>
                <a:ea typeface="Helvetica Neue LT Std 2"/>
                <a:cs typeface="Helvetica Neue LT Std 2"/>
                <a:sym typeface="Helvetica Neue LT Std 2"/>
              </a:rPr>
              <a:t> around with stickers, gifs, polls, + link out to listing pages.</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Focus on creating Reels content as it’s the best performing on this platform.</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Always use high quality content!</a:t>
            </a:r>
          </a:p>
          <a:p>
            <a:pPr algn="l" marL="1094898" indent="-364966" lvl="2">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Blurry, lo-res, sub quality content will not perform well. </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Experiment with different post types for the platform.</a:t>
            </a:r>
          </a:p>
          <a:p>
            <a:pPr algn="l" marL="1094898" indent="-364966" lvl="2">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Carousel | Vertical photos | Boomerangs | Time lapses </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Use the location feature on featured properties.</a:t>
            </a:r>
          </a:p>
          <a:p>
            <a:pPr algn="l" marL="547449" indent="-273724" lvl="1">
              <a:lnSpc>
                <a:spcPts val="3803"/>
              </a:lnSpc>
              <a:buFont typeface="Arial"/>
              <a:buChar char="•"/>
            </a:pPr>
            <a:r>
              <a:rPr lang="en-US" sz="2535" spc="76">
                <a:solidFill>
                  <a:srgbClr val="FFFFFF"/>
                </a:solidFill>
                <a:latin typeface="Helvetica Neue LT Std 2"/>
                <a:ea typeface="Helvetica Neue LT Std 2"/>
                <a:cs typeface="Helvetica Neue LT Std 2"/>
                <a:sym typeface="Helvetica Neue LT Std 2"/>
              </a:rPr>
              <a:t>Learn more: </a:t>
            </a:r>
            <a:r>
              <a:rPr lang="en-US" sz="2535" spc="76" u="sng">
                <a:solidFill>
                  <a:srgbClr val="FFFFFF"/>
                </a:solidFill>
                <a:latin typeface="Helvetica Neue LT Std 2"/>
                <a:ea typeface="Helvetica Neue LT Std 2"/>
                <a:cs typeface="Helvetica Neue LT Std 2"/>
                <a:sym typeface="Helvetica Neue LT Std 2"/>
                <a:hlinkClick r:id="rId6" tooltip="https://business.instagram.com/blog/"/>
              </a:rPr>
              <a:t>https://business.instagram.com/blog/</a:t>
            </a:r>
          </a:p>
        </p:txBody>
      </p:sp>
      <p:sp>
        <p:nvSpPr>
          <p:cNvPr name="TextBox 10" id="10"/>
          <p:cNvSpPr txBox="true"/>
          <p:nvPr/>
        </p:nvSpPr>
        <p:spPr>
          <a:xfrm rot="0">
            <a:off x="2407532" y="709564"/>
            <a:ext cx="12329287" cy="846840"/>
          </a:xfrm>
          <a:prstGeom prst="rect">
            <a:avLst/>
          </a:prstGeom>
        </p:spPr>
        <p:txBody>
          <a:bodyPr anchor="t" rtlCol="false" tIns="0" lIns="0" bIns="0" rIns="0">
            <a:spAutoFit/>
          </a:bodyPr>
          <a:lstStyle/>
          <a:p>
            <a:pPr algn="l">
              <a:lnSpc>
                <a:spcPts val="6404"/>
              </a:lnSpc>
            </a:pPr>
            <a:r>
              <a:rPr lang="en-US" sz="5821">
                <a:solidFill>
                  <a:srgbClr val="FFFFFF"/>
                </a:solidFill>
                <a:latin typeface="Geometos Neue 5"/>
                <a:ea typeface="Geometos Neue 5"/>
                <a:cs typeface="Geometos Neue 5"/>
                <a:sym typeface="Geometos Neue 5"/>
              </a:rPr>
              <a:t>Instagram </a:t>
            </a:r>
            <a:r>
              <a:rPr lang="en-US" sz="5821">
                <a:solidFill>
                  <a:srgbClr val="418FDE"/>
                </a:solidFill>
                <a:latin typeface="Geometos Neue 5"/>
                <a:ea typeface="Geometos Neue 5"/>
                <a:cs typeface="Geometos Neue 5"/>
                <a:sym typeface="Geometos Neue 5"/>
              </a:rPr>
              <a:t>Best Practices</a:t>
            </a:r>
          </a:p>
        </p:txBody>
      </p:sp>
      <p:sp>
        <p:nvSpPr>
          <p:cNvPr name="Freeform 11" id="11"/>
          <p:cNvSpPr/>
          <p:nvPr/>
        </p:nvSpPr>
        <p:spPr>
          <a:xfrm flipH="false" flipV="false" rot="0">
            <a:off x="514283" y="487439"/>
            <a:ext cx="1252990" cy="1252990"/>
          </a:xfrm>
          <a:custGeom>
            <a:avLst/>
            <a:gdLst/>
            <a:ahLst/>
            <a:cxnLst/>
            <a:rect r="r" b="b" t="t" l="l"/>
            <a:pathLst>
              <a:path h="1252990" w="1252990">
                <a:moveTo>
                  <a:pt x="0" y="0"/>
                </a:moveTo>
                <a:lnTo>
                  <a:pt x="1252989" y="0"/>
                </a:lnTo>
                <a:lnTo>
                  <a:pt x="1252989" y="1252990"/>
                </a:lnTo>
                <a:lnTo>
                  <a:pt x="0" y="1252990"/>
                </a:lnTo>
                <a:lnTo>
                  <a:pt x="0" y="0"/>
                </a:lnTo>
                <a:close/>
              </a:path>
            </a:pathLst>
          </a:custGeom>
          <a:blipFill>
            <a:blip r:embed="rId7"/>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700" y="5460868"/>
            <a:ext cx="112078" cy="5810374"/>
            <a:chOff x="0" y="0"/>
            <a:chExt cx="149437" cy="7747165"/>
          </a:xfrm>
        </p:grpSpPr>
        <p:sp>
          <p:nvSpPr>
            <p:cNvPr name="AutoShape 4" id="4"/>
            <p:cNvSpPr/>
            <p:nvPr/>
          </p:nvSpPr>
          <p:spPr>
            <a:xfrm rot="0">
              <a:off x="0" y="0"/>
              <a:ext cx="149437" cy="2280560"/>
            </a:xfrm>
            <a:prstGeom prst="rect">
              <a:avLst/>
            </a:prstGeom>
            <a:solidFill>
              <a:srgbClr val="7EA6CD"/>
            </a:solidFill>
          </p:spPr>
        </p:sp>
        <p:sp>
          <p:nvSpPr>
            <p:cNvPr name="AutoShape 5" id="5"/>
            <p:cNvSpPr/>
            <p:nvPr/>
          </p:nvSpPr>
          <p:spPr>
            <a:xfrm rot="0">
              <a:off x="60248" y="0"/>
              <a:ext cx="28940" cy="7747165"/>
            </a:xfrm>
            <a:prstGeom prst="rect">
              <a:avLst/>
            </a:prstGeom>
            <a:solidFill>
              <a:srgbClr val="7EA6CD"/>
            </a:solidFill>
          </p:spPr>
        </p:sp>
      </p:grpSp>
      <p:grpSp>
        <p:nvGrpSpPr>
          <p:cNvPr name="Group 6" id="6"/>
          <p:cNvGrpSpPr>
            <a:grpSpLocks noChangeAspect="true"/>
          </p:cNvGrpSpPr>
          <p:nvPr/>
        </p:nvGrpSpPr>
        <p:grpSpPr>
          <a:xfrm rot="0">
            <a:off x="14442993" y="-1028030"/>
            <a:ext cx="3718410" cy="5577615"/>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62570" t="0" r="-62570" b="0"/>
              </a:stretch>
            </a:blipFill>
          </p:spPr>
        </p:sp>
      </p:grpSp>
      <p:grpSp>
        <p:nvGrpSpPr>
          <p:cNvPr name="Group 8" id="8"/>
          <p:cNvGrpSpPr>
            <a:grpSpLocks noChangeAspect="true"/>
          </p:cNvGrpSpPr>
          <p:nvPr/>
        </p:nvGrpSpPr>
        <p:grpSpPr>
          <a:xfrm rot="0">
            <a:off x="10692410" y="3351723"/>
            <a:ext cx="3585447" cy="3585447"/>
            <a:chOff x="0" y="0"/>
            <a:chExt cx="6350000" cy="6350000"/>
          </a:xfrm>
        </p:grpSpPr>
        <p:sp>
          <p:nvSpPr>
            <p:cNvPr name="Freeform 9" id="9"/>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5061" t="0" r="-25061" b="0"/>
              </a:stretch>
            </a:blipFill>
          </p:spPr>
        </p:sp>
      </p:grpSp>
      <p:grpSp>
        <p:nvGrpSpPr>
          <p:cNvPr name="Group 10" id="10"/>
          <p:cNvGrpSpPr>
            <a:grpSpLocks noChangeAspect="true"/>
          </p:cNvGrpSpPr>
          <p:nvPr/>
        </p:nvGrpSpPr>
        <p:grpSpPr>
          <a:xfrm rot="0">
            <a:off x="10692410" y="7164196"/>
            <a:ext cx="3585447" cy="3585447"/>
            <a:chOff x="0" y="0"/>
            <a:chExt cx="6350000" cy="6350000"/>
          </a:xfrm>
        </p:grpSpPr>
        <p:sp>
          <p:nvSpPr>
            <p:cNvPr name="Freeform 11" id="11"/>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24921" t="0" r="-24921" b="0"/>
              </a:stretch>
            </a:blipFill>
          </p:spPr>
        </p:sp>
      </p:grpSp>
      <p:grpSp>
        <p:nvGrpSpPr>
          <p:cNvPr name="Group 12" id="12"/>
          <p:cNvGrpSpPr>
            <a:grpSpLocks noChangeAspect="true"/>
          </p:cNvGrpSpPr>
          <p:nvPr/>
        </p:nvGrpSpPr>
        <p:grpSpPr>
          <a:xfrm rot="0">
            <a:off x="14442993" y="4742855"/>
            <a:ext cx="3692180" cy="3692180"/>
            <a:chOff x="0" y="0"/>
            <a:chExt cx="6350000" cy="6350000"/>
          </a:xfrm>
        </p:grpSpPr>
        <p:sp>
          <p:nvSpPr>
            <p:cNvPr name="Freeform 13" id="13"/>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25629" t="0" r="-25629" b="0"/>
              </a:stretch>
            </a:blipFill>
          </p:spPr>
        </p:sp>
      </p:grpSp>
      <p:grpSp>
        <p:nvGrpSpPr>
          <p:cNvPr name="Group 14" id="14"/>
          <p:cNvGrpSpPr/>
          <p:nvPr/>
        </p:nvGrpSpPr>
        <p:grpSpPr>
          <a:xfrm rot="0">
            <a:off x="14442993" y="8668201"/>
            <a:ext cx="3718410" cy="2081442"/>
            <a:chOff x="0" y="0"/>
            <a:chExt cx="4129221" cy="2311400"/>
          </a:xfrm>
        </p:grpSpPr>
        <p:sp>
          <p:nvSpPr>
            <p:cNvPr name="Freeform 15" id="15"/>
            <p:cNvSpPr/>
            <p:nvPr/>
          </p:nvSpPr>
          <p:spPr>
            <a:xfrm flipH="false" flipV="false" rot="0">
              <a:off x="0" y="0"/>
              <a:ext cx="4129220" cy="2311400"/>
            </a:xfrm>
            <a:custGeom>
              <a:avLst/>
              <a:gdLst/>
              <a:ahLst/>
              <a:cxnLst/>
              <a:rect r="r" b="b" t="t" l="l"/>
              <a:pathLst>
                <a:path h="2311400" w="4129220">
                  <a:moveTo>
                    <a:pt x="3824420" y="0"/>
                  </a:moveTo>
                  <a:lnTo>
                    <a:pt x="304800" y="0"/>
                  </a:lnTo>
                  <a:cubicBezTo>
                    <a:pt x="135890" y="0"/>
                    <a:pt x="0" y="135890"/>
                    <a:pt x="0" y="304800"/>
                  </a:cubicBezTo>
                  <a:lnTo>
                    <a:pt x="0" y="2006600"/>
                  </a:lnTo>
                  <a:cubicBezTo>
                    <a:pt x="0" y="2175510"/>
                    <a:pt x="135890" y="2311400"/>
                    <a:pt x="304800" y="2311400"/>
                  </a:cubicBezTo>
                  <a:lnTo>
                    <a:pt x="3824420" y="2311400"/>
                  </a:lnTo>
                  <a:cubicBezTo>
                    <a:pt x="3993330" y="2311400"/>
                    <a:pt x="4129220" y="2175510"/>
                    <a:pt x="4129220" y="2006600"/>
                  </a:cubicBezTo>
                  <a:lnTo>
                    <a:pt x="4129220" y="304800"/>
                  </a:lnTo>
                  <a:cubicBezTo>
                    <a:pt x="4129220" y="135890"/>
                    <a:pt x="3993330" y="0"/>
                    <a:pt x="3824420" y="0"/>
                  </a:cubicBezTo>
                  <a:close/>
                </a:path>
              </a:pathLst>
            </a:custGeom>
            <a:solidFill>
              <a:srgbClr val="C9D8E3"/>
            </a:solidFill>
          </p:spPr>
        </p:sp>
      </p:grpSp>
      <p:grpSp>
        <p:nvGrpSpPr>
          <p:cNvPr name="Group 16" id="16"/>
          <p:cNvGrpSpPr/>
          <p:nvPr/>
        </p:nvGrpSpPr>
        <p:grpSpPr>
          <a:xfrm rot="0">
            <a:off x="10679674" y="-161566"/>
            <a:ext cx="3610919" cy="3347487"/>
            <a:chOff x="0" y="0"/>
            <a:chExt cx="4129221" cy="3827977"/>
          </a:xfrm>
        </p:grpSpPr>
        <p:sp>
          <p:nvSpPr>
            <p:cNvPr name="Freeform 17" id="17"/>
            <p:cNvSpPr/>
            <p:nvPr/>
          </p:nvSpPr>
          <p:spPr>
            <a:xfrm flipH="false" flipV="false" rot="0">
              <a:off x="0" y="0"/>
              <a:ext cx="4129220" cy="3827977"/>
            </a:xfrm>
            <a:custGeom>
              <a:avLst/>
              <a:gdLst/>
              <a:ahLst/>
              <a:cxnLst/>
              <a:rect r="r" b="b" t="t" l="l"/>
              <a:pathLst>
                <a:path h="3827977" w="4129220">
                  <a:moveTo>
                    <a:pt x="3824420" y="0"/>
                  </a:moveTo>
                  <a:lnTo>
                    <a:pt x="304800" y="0"/>
                  </a:lnTo>
                  <a:cubicBezTo>
                    <a:pt x="135890" y="0"/>
                    <a:pt x="0" y="135890"/>
                    <a:pt x="0" y="304800"/>
                  </a:cubicBezTo>
                  <a:lnTo>
                    <a:pt x="0" y="3523177"/>
                  </a:lnTo>
                  <a:cubicBezTo>
                    <a:pt x="0" y="3692087"/>
                    <a:pt x="135890" y="3827977"/>
                    <a:pt x="304800" y="3827977"/>
                  </a:cubicBezTo>
                  <a:lnTo>
                    <a:pt x="3824420" y="3827977"/>
                  </a:lnTo>
                  <a:cubicBezTo>
                    <a:pt x="3993330" y="3827977"/>
                    <a:pt x="4129220" y="3692087"/>
                    <a:pt x="4129220" y="3523177"/>
                  </a:cubicBezTo>
                  <a:lnTo>
                    <a:pt x="4129220" y="304800"/>
                  </a:lnTo>
                  <a:cubicBezTo>
                    <a:pt x="4129220" y="135890"/>
                    <a:pt x="3993330" y="0"/>
                    <a:pt x="3824420" y="0"/>
                  </a:cubicBezTo>
                  <a:close/>
                </a:path>
              </a:pathLst>
            </a:custGeom>
            <a:solidFill>
              <a:srgbClr val="C9D8E3"/>
            </a:solidFill>
          </p:spPr>
        </p:sp>
      </p:grpSp>
      <p:sp>
        <p:nvSpPr>
          <p:cNvPr name="TextBox 18" id="18"/>
          <p:cNvSpPr txBox="true"/>
          <p:nvPr/>
        </p:nvSpPr>
        <p:spPr>
          <a:xfrm rot="0">
            <a:off x="1346033" y="2232901"/>
            <a:ext cx="9225214" cy="7185741"/>
          </a:xfrm>
          <a:prstGeom prst="rect">
            <a:avLst/>
          </a:prstGeom>
        </p:spPr>
        <p:txBody>
          <a:bodyPr anchor="t" rtlCol="false" tIns="0" lIns="0" bIns="0" rIns="0">
            <a:spAutoFit/>
          </a:bodyPr>
          <a:lstStyle/>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Make sure you’re using a company page or have your personal accounts public so users can follow your updates.</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Complete your profile with a cover photo and contact info. </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Content should be shared 1-2 a day MAX. </a:t>
            </a:r>
          </a:p>
          <a:p>
            <a:pPr algn="l" marL="1035397" indent="-345132" lvl="2">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2-4 times a week to keep a regular schedule. </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Posts should have a unique look and feel. Do not repeat. Keep the creative different.</a:t>
            </a:r>
          </a:p>
          <a:p>
            <a:pPr algn="l" marL="1035397" indent="-345132" lvl="2">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Copy should be short and sweet! Make it enticing so users click to your site.</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Remember to tag relevant people or businesses to expand your reach. </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Use insights + analytics to track your results! Be informed on what content performing and what’s not. </a:t>
            </a:r>
          </a:p>
          <a:p>
            <a:pPr algn="l" marL="517699" indent="-258849" lvl="1">
              <a:lnSpc>
                <a:spcPts val="3596"/>
              </a:lnSpc>
              <a:buFont typeface="Arial"/>
              <a:buChar char="•"/>
            </a:pPr>
            <a:r>
              <a:rPr lang="en-US" sz="2397" spc="71">
                <a:solidFill>
                  <a:srgbClr val="FFFFFF"/>
                </a:solidFill>
                <a:latin typeface="Helvetica Neue LT Std 2"/>
                <a:ea typeface="Helvetica Neue LT Std 2"/>
                <a:cs typeface="Helvetica Neue LT Std 2"/>
                <a:sym typeface="Helvetica Neue LT Std 2"/>
              </a:rPr>
              <a:t>Learn more: </a:t>
            </a:r>
            <a:r>
              <a:rPr lang="en-US" sz="2397" spc="71" u="sng">
                <a:solidFill>
                  <a:srgbClr val="FFFFFF"/>
                </a:solidFill>
                <a:latin typeface="Helvetica Neue LT Std 2"/>
                <a:ea typeface="Helvetica Neue LT Std 2"/>
                <a:cs typeface="Helvetica Neue LT Std 2"/>
                <a:sym typeface="Helvetica Neue LT Std 2"/>
                <a:hlinkClick r:id="rId7" tooltip="https://business.linkedin.com/marketing-solutions/company-pages/best-practices"/>
              </a:rPr>
              <a:t>https://business.linkedin.com/marketing-solutions/company-pages/best-practices</a:t>
            </a:r>
          </a:p>
          <a:p>
            <a:pPr algn="l">
              <a:lnSpc>
                <a:spcPts val="3596"/>
              </a:lnSpc>
            </a:pPr>
          </a:p>
        </p:txBody>
      </p:sp>
      <p:sp>
        <p:nvSpPr>
          <p:cNvPr name="TextBox 19" id="19"/>
          <p:cNvSpPr txBox="true"/>
          <p:nvPr/>
        </p:nvSpPr>
        <p:spPr>
          <a:xfrm rot="0">
            <a:off x="1874887" y="588859"/>
            <a:ext cx="6339256" cy="1382395"/>
          </a:xfrm>
          <a:prstGeom prst="rect">
            <a:avLst/>
          </a:prstGeom>
        </p:spPr>
        <p:txBody>
          <a:bodyPr anchor="t" rtlCol="false" tIns="0" lIns="0" bIns="0" rIns="0">
            <a:spAutoFit/>
          </a:bodyPr>
          <a:lstStyle/>
          <a:p>
            <a:pPr algn="l">
              <a:lnSpc>
                <a:spcPts val="5300"/>
              </a:lnSpc>
            </a:pPr>
            <a:r>
              <a:rPr lang="en-US" sz="5300">
                <a:solidFill>
                  <a:srgbClr val="FFFFFF"/>
                </a:solidFill>
                <a:latin typeface="Geometos Neue 5"/>
                <a:ea typeface="Geometos Neue 5"/>
                <a:cs typeface="Geometos Neue 5"/>
                <a:sym typeface="Geometos Neue 5"/>
              </a:rPr>
              <a:t>LinkedIn </a:t>
            </a:r>
          </a:p>
          <a:p>
            <a:pPr algn="l">
              <a:lnSpc>
                <a:spcPts val="5299"/>
              </a:lnSpc>
              <a:spcBef>
                <a:spcPct val="0"/>
              </a:spcBef>
            </a:pPr>
            <a:r>
              <a:rPr lang="en-US" sz="5299">
                <a:solidFill>
                  <a:srgbClr val="418FDE"/>
                </a:solidFill>
                <a:latin typeface="Geometos Neue 5"/>
                <a:ea typeface="Geometos Neue 5"/>
                <a:cs typeface="Geometos Neue 5"/>
                <a:sym typeface="Geometos Neue 5"/>
              </a:rPr>
              <a:t>Best Practices</a:t>
            </a:r>
          </a:p>
        </p:txBody>
      </p:sp>
      <p:sp>
        <p:nvSpPr>
          <p:cNvPr name="Freeform 20" id="20"/>
          <p:cNvSpPr/>
          <p:nvPr/>
        </p:nvSpPr>
        <p:spPr>
          <a:xfrm flipH="false" flipV="false" rot="0">
            <a:off x="439194" y="572599"/>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8"/>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028082" y="5441889"/>
            <a:ext cx="112078" cy="5810374"/>
            <a:chOff x="0" y="0"/>
            <a:chExt cx="149437" cy="7747165"/>
          </a:xfrm>
        </p:grpSpPr>
        <p:sp>
          <p:nvSpPr>
            <p:cNvPr name="AutoShape 4" id="4"/>
            <p:cNvSpPr/>
            <p:nvPr/>
          </p:nvSpPr>
          <p:spPr>
            <a:xfrm rot="0">
              <a:off x="0" y="0"/>
              <a:ext cx="149437" cy="2280560"/>
            </a:xfrm>
            <a:prstGeom prst="rect">
              <a:avLst/>
            </a:prstGeom>
            <a:solidFill>
              <a:srgbClr val="418FDE"/>
            </a:solidFill>
          </p:spPr>
        </p:sp>
        <p:sp>
          <p:nvSpPr>
            <p:cNvPr name="AutoShape 5" id="5"/>
            <p:cNvSpPr/>
            <p:nvPr/>
          </p:nvSpPr>
          <p:spPr>
            <a:xfrm rot="0">
              <a:off x="60248" y="0"/>
              <a:ext cx="28940" cy="7747165"/>
            </a:xfrm>
            <a:prstGeom prst="rect">
              <a:avLst/>
            </a:prstGeom>
            <a:solidFill>
              <a:srgbClr val="418FDE"/>
            </a:solidFill>
          </p:spPr>
        </p:sp>
      </p:grpSp>
      <p:sp>
        <p:nvSpPr>
          <p:cNvPr name="Freeform 6" id="6"/>
          <p:cNvSpPr/>
          <p:nvPr/>
        </p:nvSpPr>
        <p:spPr>
          <a:xfrm flipH="false" flipV="false" rot="0">
            <a:off x="16834563" y="9131304"/>
            <a:ext cx="433644" cy="108017"/>
          </a:xfrm>
          <a:custGeom>
            <a:avLst/>
            <a:gdLst/>
            <a:ahLst/>
            <a:cxnLst/>
            <a:rect r="r" b="b" t="t" l="l"/>
            <a:pathLst>
              <a:path h="108017" w="433644">
                <a:moveTo>
                  <a:pt x="0" y="0"/>
                </a:moveTo>
                <a:lnTo>
                  <a:pt x="433644" y="0"/>
                </a:lnTo>
                <a:lnTo>
                  <a:pt x="433644" y="108017"/>
                </a:lnTo>
                <a:lnTo>
                  <a:pt x="0" y="1080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2221670" y="731584"/>
            <a:ext cx="12216916" cy="937474"/>
          </a:xfrm>
          <a:prstGeom prst="rect">
            <a:avLst/>
          </a:prstGeom>
        </p:spPr>
        <p:txBody>
          <a:bodyPr anchor="t" rtlCol="false" tIns="0" lIns="0" bIns="0" rIns="0">
            <a:spAutoFit/>
          </a:bodyPr>
          <a:lstStyle/>
          <a:p>
            <a:pPr algn="l">
              <a:lnSpc>
                <a:spcPts val="7128"/>
              </a:lnSpc>
            </a:pPr>
            <a:r>
              <a:rPr lang="en-US" sz="6480">
                <a:solidFill>
                  <a:srgbClr val="FFFFFF"/>
                </a:solidFill>
                <a:latin typeface="Geometos Neue 5"/>
                <a:ea typeface="Geometos Neue 5"/>
                <a:cs typeface="Geometos Neue 5"/>
                <a:sym typeface="Geometos Neue 5"/>
              </a:rPr>
              <a:t>YouTube </a:t>
            </a:r>
            <a:r>
              <a:rPr lang="en-US" sz="6480">
                <a:solidFill>
                  <a:srgbClr val="418FDE"/>
                </a:solidFill>
                <a:latin typeface="Geometos Neue 5"/>
                <a:ea typeface="Geometos Neue 5"/>
                <a:cs typeface="Geometos Neue 5"/>
                <a:sym typeface="Geometos Neue 5"/>
              </a:rPr>
              <a:t>Best Practices</a:t>
            </a:r>
          </a:p>
        </p:txBody>
      </p:sp>
      <p:sp>
        <p:nvSpPr>
          <p:cNvPr name="TextBox 8" id="8"/>
          <p:cNvSpPr txBox="true"/>
          <p:nvPr/>
        </p:nvSpPr>
        <p:spPr>
          <a:xfrm rot="0">
            <a:off x="1784883" y="1722290"/>
            <a:ext cx="15360117" cy="8600929"/>
          </a:xfrm>
          <a:prstGeom prst="rect">
            <a:avLst/>
          </a:prstGeom>
        </p:spPr>
        <p:txBody>
          <a:bodyPr anchor="t" rtlCol="false" tIns="0" lIns="0" bIns="0" rIns="0">
            <a:spAutoFit/>
          </a:bodyPr>
          <a:lstStyle/>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Experiment with different video lengths. See what works best for you.</a:t>
            </a:r>
          </a:p>
          <a:p>
            <a:pPr algn="l" marL="1081157" indent="-360386" lvl="2">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:15s | :30s | :60s | 2min | 4min+</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Make sure your videos are </a:t>
            </a:r>
            <a:r>
              <a:rPr lang="en-US" sz="2503" spc="75">
                <a:solidFill>
                  <a:srgbClr val="FFFFFF"/>
                </a:solidFill>
                <a:latin typeface="Helvetica Neue LT Std 2"/>
                <a:ea typeface="Helvetica Neue LT Std 2"/>
                <a:cs typeface="Helvetica Neue LT Std 2"/>
                <a:sym typeface="Helvetica Neue LT Std 2"/>
                <a:hlinkClick r:id="rId5" tooltip="https://support.google.com/youtube/answer/6375112?hl=en&amp;ref_topic=9257782"/>
              </a:rPr>
              <a:t>high quality </a:t>
            </a:r>
            <a:r>
              <a:rPr lang="en-US" sz="2503" spc="75">
                <a:solidFill>
                  <a:srgbClr val="FFFFFF"/>
                </a:solidFill>
                <a:latin typeface="Helvetica Neue LT Std 2"/>
                <a:ea typeface="Helvetica Neue LT Std 2"/>
                <a:cs typeface="Helvetica Neue LT Std 2"/>
                <a:sym typeface="Helvetica Neue LT Std 2"/>
              </a:rPr>
              <a:t>(minimum 720p.) No one wants to watch a blurry or low-quality video!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Use engaging </a:t>
            </a:r>
            <a:r>
              <a:rPr lang="en-US" sz="2503" spc="75">
                <a:solidFill>
                  <a:srgbClr val="FFFFFF"/>
                </a:solidFill>
                <a:latin typeface="Helvetica Neue LT Std 2"/>
                <a:ea typeface="Helvetica Neue LT Std 2"/>
                <a:cs typeface="Helvetica Neue LT Std 2"/>
                <a:sym typeface="Helvetica Neue LT Std 2"/>
                <a:hlinkClick r:id="rId6" tooltip="https://support.google.com/youtube/answer/72431?hl=en&amp;ref_topic=9257785"/>
              </a:rPr>
              <a:t>thumbnails</a:t>
            </a:r>
            <a:r>
              <a:rPr lang="en-US" sz="2503" spc="75">
                <a:solidFill>
                  <a:srgbClr val="FFFFFF"/>
                </a:solidFill>
                <a:latin typeface="Helvetica Neue LT Std 2"/>
                <a:ea typeface="Helvetica Neue LT Std 2"/>
                <a:cs typeface="Helvetica Neue LT Std 2"/>
                <a:sym typeface="Helvetica Neue LT Std 2"/>
              </a:rPr>
              <a:t> + titles. These give users the first look of your video as they’re browsing the platform.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Add a </a:t>
            </a:r>
            <a:r>
              <a:rPr lang="en-US" sz="2503" spc="75">
                <a:solidFill>
                  <a:srgbClr val="FFFFFF"/>
                </a:solidFill>
                <a:latin typeface="Helvetica Neue LT Std 2"/>
                <a:ea typeface="Helvetica Neue LT Std 2"/>
                <a:cs typeface="Helvetica Neue LT Std 2"/>
                <a:sym typeface="Helvetica Neue LT Std 2"/>
                <a:hlinkClick r:id="rId7" tooltip="https://support.google.com/youtube/answer/6147757?hl=en&amp;ref_topic=9257785"/>
              </a:rPr>
              <a:t>branding watermark </a:t>
            </a:r>
            <a:r>
              <a:rPr lang="en-US" sz="2503" spc="75">
                <a:solidFill>
                  <a:srgbClr val="FFFFFF"/>
                </a:solidFill>
                <a:latin typeface="Helvetica Neue LT Std 2"/>
                <a:ea typeface="Helvetica Neue LT Std 2"/>
                <a:cs typeface="Helvetica Neue LT Std 2"/>
                <a:sym typeface="Helvetica Neue LT Std 2"/>
              </a:rPr>
              <a:t>to videos to drive recognition of your brand image on all your videos + gives a way for users to easily subscribe to your channel.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hlinkClick r:id="rId8" tooltip="https://support.google.com/youtube/answer/6388789?hl=en&amp;ref_topic=9257785"/>
              </a:rPr>
              <a:t>End screens </a:t>
            </a:r>
            <a:r>
              <a:rPr lang="en-US" sz="2503" spc="75">
                <a:solidFill>
                  <a:srgbClr val="FFFFFF"/>
                </a:solidFill>
                <a:latin typeface="Helvetica Neue LT Std 2"/>
                <a:ea typeface="Helvetica Neue LT Std 2"/>
                <a:cs typeface="Helvetica Neue LT Std 2"/>
                <a:sym typeface="Helvetica Neue LT Std 2"/>
              </a:rPr>
              <a:t>provide the opportunity to promote other videos, link back to your website and more so users stay engaged with your content longer after a video has ended.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Add </a:t>
            </a:r>
            <a:r>
              <a:rPr lang="en-US" sz="2503" spc="75">
                <a:solidFill>
                  <a:srgbClr val="FFFFFF"/>
                </a:solidFill>
                <a:latin typeface="Helvetica Neue LT Std 2"/>
                <a:ea typeface="Helvetica Neue LT Std 2"/>
                <a:cs typeface="Helvetica Neue LT Std 2"/>
                <a:sym typeface="Helvetica Neue LT Std 2"/>
                <a:hlinkClick r:id="rId9" tooltip="https://support.google.com/youtube/answer/6140493?hl=en&amp;ref_topic=9257785"/>
              </a:rPr>
              <a:t>cards</a:t>
            </a:r>
            <a:r>
              <a:rPr lang="en-US" sz="2503" spc="75">
                <a:solidFill>
                  <a:srgbClr val="FFFFFF"/>
                </a:solidFill>
                <a:latin typeface="Helvetica Neue LT Std 2"/>
                <a:ea typeface="Helvetica Neue LT Std 2"/>
                <a:cs typeface="Helvetica Neue LT Std 2"/>
                <a:sym typeface="Helvetica Neue LT Std 2"/>
              </a:rPr>
              <a:t> to videos to add interactivity. You can link back to a specific listing and have it show up at certain times of a video on desktop or mobile. </a:t>
            </a:r>
          </a:p>
          <a:p>
            <a:pPr algn="l" marL="1081157" indent="-360386" lvl="2">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To do this, you need to </a:t>
            </a:r>
            <a:r>
              <a:rPr lang="en-US" sz="2503" spc="75">
                <a:solidFill>
                  <a:srgbClr val="FFFFFF"/>
                </a:solidFill>
                <a:latin typeface="Helvetica Neue LT Std 2"/>
                <a:ea typeface="Helvetica Neue LT Std 2"/>
                <a:cs typeface="Helvetica Neue LT Std 2"/>
                <a:sym typeface="Helvetica Neue LT Std 2"/>
                <a:hlinkClick r:id="rId10" tooltip="https://support.google.com/youtube/answer/2887282?hl=en&amp;ref_topic=9257785"/>
              </a:rPr>
              <a:t>link your website </a:t>
            </a:r>
            <a:r>
              <a:rPr lang="en-US" sz="2503" spc="75">
                <a:solidFill>
                  <a:srgbClr val="FFFFFF"/>
                </a:solidFill>
                <a:latin typeface="Helvetica Neue LT Std 2"/>
                <a:ea typeface="Helvetica Neue LT Std 2"/>
                <a:cs typeface="Helvetica Neue LT Std 2"/>
                <a:sym typeface="Helvetica Neue LT Std 2"/>
              </a:rPr>
              <a:t>to your YouTube Account.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hlinkClick r:id="rId11" tooltip="https://support.google.com/youtube/answer/141805?hl=en&amp;ref_topic=9257531"/>
              </a:rPr>
              <a:t>Optimize</a:t>
            </a:r>
            <a:r>
              <a:rPr lang="en-US" sz="2503" spc="75">
                <a:solidFill>
                  <a:srgbClr val="FFFFFF"/>
                </a:solidFill>
                <a:latin typeface="Helvetica Neue LT Std 2"/>
                <a:ea typeface="Helvetica Neue LT Std 2"/>
                <a:cs typeface="Helvetica Neue LT Std 2"/>
                <a:sym typeface="Helvetica Neue LT Std 2"/>
              </a:rPr>
              <a:t> your videos! Use relevant tags and descriptions to better help your search findability.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hlinkClick r:id="rId12" tooltip="https://support.google.com/youtube/answer/3027787?hl=en&amp;ref_topic=9257884"/>
              </a:rPr>
              <a:t>Organize</a:t>
            </a:r>
            <a:r>
              <a:rPr lang="en-US" sz="2503" spc="75">
                <a:solidFill>
                  <a:srgbClr val="FFFFFF"/>
                </a:solidFill>
                <a:latin typeface="Helvetica Neue LT Std 2"/>
                <a:ea typeface="Helvetica Neue LT Std 2"/>
                <a:cs typeface="Helvetica Neue LT Std 2"/>
                <a:sym typeface="Helvetica Neue LT Std 2"/>
              </a:rPr>
              <a:t> your channel homepage + create playlists of similar content to group videos together. </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Try out </a:t>
            </a:r>
            <a:r>
              <a:rPr lang="en-US" sz="2503" spc="75">
                <a:solidFill>
                  <a:srgbClr val="FFFFFF"/>
                </a:solidFill>
                <a:latin typeface="Helvetica Neue LT Std 2"/>
                <a:ea typeface="Helvetica Neue LT Std 2"/>
                <a:cs typeface="Helvetica Neue LT Std 2"/>
                <a:sym typeface="Helvetica Neue LT Std 2"/>
                <a:hlinkClick r:id="rId13" tooltip="https://www.thinkwithgoogle.com/products/youtube-trueview/"/>
              </a:rPr>
              <a:t>YouTube TrueView</a:t>
            </a:r>
            <a:r>
              <a:rPr lang="en-US" sz="2503" spc="75">
                <a:solidFill>
                  <a:srgbClr val="FFFFFF"/>
                </a:solidFill>
                <a:latin typeface="Helvetica Neue LT Std 2"/>
                <a:ea typeface="Helvetica Neue LT Std 2"/>
                <a:cs typeface="Helvetica Neue LT Std 2"/>
                <a:sym typeface="Helvetica Neue LT Std 2"/>
              </a:rPr>
              <a:t>! It’s practically free advertising for your content!</a:t>
            </a:r>
          </a:p>
          <a:p>
            <a:pPr algn="l" marL="540579" indent="-270289" lvl="1">
              <a:lnSpc>
                <a:spcPts val="3755"/>
              </a:lnSpc>
              <a:buFont typeface="Arial"/>
              <a:buChar char="•"/>
            </a:pPr>
            <a:r>
              <a:rPr lang="en-US" sz="2503" spc="75">
                <a:solidFill>
                  <a:srgbClr val="FFFFFF"/>
                </a:solidFill>
                <a:latin typeface="Helvetica Neue LT Std 2"/>
                <a:ea typeface="Helvetica Neue LT Std 2"/>
                <a:cs typeface="Helvetica Neue LT Std 2"/>
                <a:sym typeface="Helvetica Neue LT Std 2"/>
              </a:rPr>
              <a:t>Learn more: </a:t>
            </a:r>
            <a:r>
              <a:rPr lang="en-US" sz="2503" spc="75" u="sng">
                <a:solidFill>
                  <a:srgbClr val="FFFFFF"/>
                </a:solidFill>
                <a:latin typeface="Helvetica Neue LT Std 2"/>
                <a:ea typeface="Helvetica Neue LT Std 2"/>
                <a:cs typeface="Helvetica Neue LT Std 2"/>
                <a:sym typeface="Helvetica Neue LT Std 2"/>
                <a:hlinkClick r:id="rId14" tooltip="https://support.google.com/youtube/?hl=en"/>
              </a:rPr>
              <a:t>https://support.google.com/youtube/?hl=en#topic=9257610</a:t>
            </a:r>
          </a:p>
          <a:p>
            <a:pPr algn="l">
              <a:lnSpc>
                <a:spcPts val="3755"/>
              </a:lnSpc>
            </a:pPr>
          </a:p>
        </p:txBody>
      </p:sp>
      <p:sp>
        <p:nvSpPr>
          <p:cNvPr name="Freeform 9" id="9"/>
          <p:cNvSpPr/>
          <p:nvPr/>
        </p:nvSpPr>
        <p:spPr>
          <a:xfrm flipH="false" flipV="false" rot="0">
            <a:off x="531893" y="550014"/>
            <a:ext cx="1252990" cy="1252990"/>
          </a:xfrm>
          <a:custGeom>
            <a:avLst/>
            <a:gdLst/>
            <a:ahLst/>
            <a:cxnLst/>
            <a:rect r="r" b="b" t="t" l="l"/>
            <a:pathLst>
              <a:path h="1252990" w="1252990">
                <a:moveTo>
                  <a:pt x="0" y="0"/>
                </a:moveTo>
                <a:lnTo>
                  <a:pt x="1252990" y="0"/>
                </a:lnTo>
                <a:lnTo>
                  <a:pt x="1252990" y="1252990"/>
                </a:lnTo>
                <a:lnTo>
                  <a:pt x="0" y="1252990"/>
                </a:lnTo>
                <a:lnTo>
                  <a:pt x="0" y="0"/>
                </a:lnTo>
                <a:close/>
              </a:path>
            </a:pathLst>
          </a:custGeom>
          <a:blipFill>
            <a:blip r:embed="rId15"/>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335909" y="0"/>
            <a:ext cx="7952091" cy="10287000"/>
          </a:xfrm>
          <a:custGeom>
            <a:avLst/>
            <a:gdLst/>
            <a:ahLst/>
            <a:cxnLst/>
            <a:rect r="r" b="b" t="t" l="l"/>
            <a:pathLst>
              <a:path h="10287000" w="7952091">
                <a:moveTo>
                  <a:pt x="0" y="0"/>
                </a:moveTo>
                <a:lnTo>
                  <a:pt x="7952091" y="0"/>
                </a:lnTo>
                <a:lnTo>
                  <a:pt x="7952091" y="10287000"/>
                </a:lnTo>
                <a:lnTo>
                  <a:pt x="0" y="10287000"/>
                </a:lnTo>
                <a:lnTo>
                  <a:pt x="0" y="0"/>
                </a:lnTo>
                <a:close/>
              </a:path>
            </a:pathLst>
          </a:custGeom>
          <a:blipFill>
            <a:blip r:embed="rId2"/>
            <a:stretch>
              <a:fillRect l="-129977" t="0" r="0" b="0"/>
            </a:stretch>
          </a:blipFill>
        </p:spPr>
      </p:sp>
      <p:sp>
        <p:nvSpPr>
          <p:cNvPr name="AutoShape 3" id="3"/>
          <p:cNvSpPr/>
          <p:nvPr/>
        </p:nvSpPr>
        <p:spPr>
          <a:xfrm rot="0">
            <a:off x="-17780" y="0"/>
            <a:ext cx="2234176" cy="2887649"/>
          </a:xfrm>
          <a:prstGeom prst="rect">
            <a:avLst/>
          </a:prstGeom>
          <a:solidFill>
            <a:srgbClr val="012169"/>
          </a:solidFill>
        </p:spPr>
      </p:sp>
      <p:sp>
        <p:nvSpPr>
          <p:cNvPr name="AutoShape 4" id="4"/>
          <p:cNvSpPr/>
          <p:nvPr/>
        </p:nvSpPr>
        <p:spPr>
          <a:xfrm rot="0">
            <a:off x="-17780" y="2868492"/>
            <a:ext cx="2234176" cy="2181210"/>
          </a:xfrm>
          <a:prstGeom prst="rect">
            <a:avLst/>
          </a:prstGeom>
          <a:solidFill>
            <a:srgbClr val="7EA6CD"/>
          </a:solidFill>
        </p:spPr>
      </p:sp>
      <p:sp>
        <p:nvSpPr>
          <p:cNvPr name="AutoShape 5" id="5"/>
          <p:cNvSpPr/>
          <p:nvPr/>
        </p:nvSpPr>
        <p:spPr>
          <a:xfrm rot="0">
            <a:off x="-17780" y="7192599"/>
            <a:ext cx="2234176" cy="3094401"/>
          </a:xfrm>
          <a:prstGeom prst="rect">
            <a:avLst/>
          </a:prstGeom>
          <a:solidFill>
            <a:srgbClr val="C9E0FF"/>
          </a:solidFill>
        </p:spPr>
      </p:sp>
      <p:sp>
        <p:nvSpPr>
          <p:cNvPr name="AutoShape 6" id="6"/>
          <p:cNvSpPr/>
          <p:nvPr/>
        </p:nvSpPr>
        <p:spPr>
          <a:xfrm rot="0">
            <a:off x="-17780" y="5030546"/>
            <a:ext cx="2234176" cy="2181210"/>
          </a:xfrm>
          <a:prstGeom prst="rect">
            <a:avLst/>
          </a:prstGeom>
          <a:solidFill>
            <a:srgbClr val="C9D8E3"/>
          </a:solidFill>
        </p:spPr>
      </p:sp>
      <p:sp>
        <p:nvSpPr>
          <p:cNvPr name="Freeform 7" id="7"/>
          <p:cNvSpPr/>
          <p:nvPr/>
        </p:nvSpPr>
        <p:spPr>
          <a:xfrm flipH="false" flipV="false" rot="0">
            <a:off x="433450" y="5544753"/>
            <a:ext cx="1300755" cy="1152794"/>
          </a:xfrm>
          <a:custGeom>
            <a:avLst/>
            <a:gdLst/>
            <a:ahLst/>
            <a:cxnLst/>
            <a:rect r="r" b="b" t="t" l="l"/>
            <a:pathLst>
              <a:path h="1152794" w="1300755">
                <a:moveTo>
                  <a:pt x="0" y="0"/>
                </a:moveTo>
                <a:lnTo>
                  <a:pt x="1300755" y="0"/>
                </a:lnTo>
                <a:lnTo>
                  <a:pt x="1300755" y="1152795"/>
                </a:lnTo>
                <a:lnTo>
                  <a:pt x="0" y="11527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472813" y="817329"/>
            <a:ext cx="1252990" cy="1252990"/>
          </a:xfrm>
          <a:custGeom>
            <a:avLst/>
            <a:gdLst/>
            <a:ahLst/>
            <a:cxnLst/>
            <a:rect r="r" b="b" t="t" l="l"/>
            <a:pathLst>
              <a:path h="1252990" w="1252990">
                <a:moveTo>
                  <a:pt x="0" y="0"/>
                </a:moveTo>
                <a:lnTo>
                  <a:pt x="1252990" y="0"/>
                </a:lnTo>
                <a:lnTo>
                  <a:pt x="1252990" y="1252990"/>
                </a:lnTo>
                <a:lnTo>
                  <a:pt x="0" y="1252990"/>
                </a:lnTo>
                <a:lnTo>
                  <a:pt x="0" y="0"/>
                </a:lnTo>
                <a:close/>
              </a:path>
            </a:pathLst>
          </a:custGeom>
          <a:blipFill>
            <a:blip r:embed="rId5"/>
            <a:stretch>
              <a:fillRect l="0" t="0" r="0" b="0"/>
            </a:stretch>
          </a:blipFill>
        </p:spPr>
      </p:sp>
      <p:sp>
        <p:nvSpPr>
          <p:cNvPr name="Freeform 9" id="9"/>
          <p:cNvSpPr/>
          <p:nvPr/>
        </p:nvSpPr>
        <p:spPr>
          <a:xfrm flipH="false" flipV="false" rot="0">
            <a:off x="710181" y="3475589"/>
            <a:ext cx="872997" cy="872997"/>
          </a:xfrm>
          <a:custGeom>
            <a:avLst/>
            <a:gdLst/>
            <a:ahLst/>
            <a:cxnLst/>
            <a:rect r="r" b="b" t="t" l="l"/>
            <a:pathLst>
              <a:path h="872997" w="872997">
                <a:moveTo>
                  <a:pt x="0" y="0"/>
                </a:moveTo>
                <a:lnTo>
                  <a:pt x="872997" y="0"/>
                </a:lnTo>
                <a:lnTo>
                  <a:pt x="872997" y="872997"/>
                </a:lnTo>
                <a:lnTo>
                  <a:pt x="0" y="8729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483989" y="8184577"/>
            <a:ext cx="1230639" cy="764534"/>
          </a:xfrm>
          <a:custGeom>
            <a:avLst/>
            <a:gdLst/>
            <a:ahLst/>
            <a:cxnLst/>
            <a:rect r="r" b="b" t="t" l="l"/>
            <a:pathLst>
              <a:path h="764534" w="1230639">
                <a:moveTo>
                  <a:pt x="0" y="0"/>
                </a:moveTo>
                <a:lnTo>
                  <a:pt x="1230639" y="0"/>
                </a:lnTo>
                <a:lnTo>
                  <a:pt x="1230639" y="764535"/>
                </a:lnTo>
                <a:lnTo>
                  <a:pt x="0" y="7645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3200400" y="637018"/>
            <a:ext cx="6154434" cy="1747384"/>
            <a:chOff x="0" y="0"/>
            <a:chExt cx="8205912" cy="2329845"/>
          </a:xfrm>
        </p:grpSpPr>
        <p:sp>
          <p:nvSpPr>
            <p:cNvPr name="TextBox 12" id="12"/>
            <p:cNvSpPr txBox="true"/>
            <p:nvPr/>
          </p:nvSpPr>
          <p:spPr>
            <a:xfrm rot="0">
              <a:off x="0" y="-76200"/>
              <a:ext cx="8205912" cy="641773"/>
            </a:xfrm>
            <a:prstGeom prst="rect">
              <a:avLst/>
            </a:prstGeom>
          </p:spPr>
          <p:txBody>
            <a:bodyPr anchor="t" rtlCol="false" tIns="0" lIns="0" bIns="0" rIns="0">
              <a:spAutoFit/>
            </a:bodyPr>
            <a:lstStyle/>
            <a:p>
              <a:pPr algn="l">
                <a:lnSpc>
                  <a:spcPts val="3919"/>
                </a:lnSpc>
              </a:pPr>
              <a:r>
                <a:rPr lang="en-US" sz="2800" spc="196" b="true">
                  <a:solidFill>
                    <a:srgbClr val="7EA6CD"/>
                  </a:solidFill>
                  <a:latin typeface="Roboto 1 Bold"/>
                  <a:ea typeface="Roboto 1 Bold"/>
                  <a:cs typeface="Roboto 1 Bold"/>
                  <a:sym typeface="Roboto 1 Bold"/>
                </a:rPr>
                <a:t>Brand Marketing</a:t>
              </a:r>
            </a:p>
          </p:txBody>
        </p:sp>
        <p:sp>
          <p:nvSpPr>
            <p:cNvPr name="TextBox 13" id="13"/>
            <p:cNvSpPr txBox="true"/>
            <p:nvPr/>
          </p:nvSpPr>
          <p:spPr>
            <a:xfrm rot="0">
              <a:off x="0" y="677575"/>
              <a:ext cx="8205912" cy="1652270"/>
            </a:xfrm>
            <a:prstGeom prst="rect">
              <a:avLst/>
            </a:prstGeom>
          </p:spPr>
          <p:txBody>
            <a:bodyPr anchor="t" rtlCol="false" tIns="0" lIns="0" bIns="0" rIns="0">
              <a:spAutoFit/>
            </a:bodyPr>
            <a:lstStyle/>
            <a:p>
              <a:pPr algn="l">
                <a:lnSpc>
                  <a:spcPts val="3359"/>
                </a:lnSpc>
              </a:pPr>
              <a:r>
                <a:rPr lang="en-US" sz="2400">
                  <a:solidFill>
                    <a:srgbClr val="191919"/>
                  </a:solidFill>
                  <a:latin typeface="Roboto 1"/>
                  <a:ea typeface="Roboto 1"/>
                  <a:cs typeface="Roboto 1"/>
                  <a:sym typeface="Roboto 1"/>
                </a:rPr>
                <a:t>Branding</a:t>
              </a:r>
            </a:p>
            <a:p>
              <a:pPr algn="l">
                <a:lnSpc>
                  <a:spcPts val="3359"/>
                </a:lnSpc>
              </a:pPr>
              <a:r>
                <a:rPr lang="en-US" sz="2400">
                  <a:solidFill>
                    <a:srgbClr val="191919"/>
                  </a:solidFill>
                  <a:latin typeface="Roboto 1"/>
                  <a:ea typeface="Roboto 1"/>
                  <a:cs typeface="Roboto 1"/>
                  <a:sym typeface="Roboto 1"/>
                </a:rPr>
                <a:t>Advertising + Media + Social Media</a:t>
              </a:r>
            </a:p>
            <a:p>
              <a:pPr algn="l">
                <a:lnSpc>
                  <a:spcPts val="3359"/>
                </a:lnSpc>
              </a:pPr>
              <a:r>
                <a:rPr lang="en-US" sz="2400">
                  <a:solidFill>
                    <a:srgbClr val="191919"/>
                  </a:solidFill>
                  <a:latin typeface="Roboto 1"/>
                  <a:ea typeface="Roboto 1"/>
                  <a:cs typeface="Roboto 1"/>
                  <a:sym typeface="Roboto 1"/>
                </a:rPr>
                <a:t>Website + Analytics</a:t>
              </a:r>
            </a:p>
          </p:txBody>
        </p:sp>
      </p:grpSp>
      <p:grpSp>
        <p:nvGrpSpPr>
          <p:cNvPr name="Group 14" id="14"/>
          <p:cNvGrpSpPr/>
          <p:nvPr/>
        </p:nvGrpSpPr>
        <p:grpSpPr>
          <a:xfrm rot="0">
            <a:off x="3200400" y="3301376"/>
            <a:ext cx="6154434" cy="1309551"/>
            <a:chOff x="0" y="0"/>
            <a:chExt cx="8205912" cy="1746069"/>
          </a:xfrm>
        </p:grpSpPr>
        <p:sp>
          <p:nvSpPr>
            <p:cNvPr name="TextBox 15" id="15"/>
            <p:cNvSpPr txBox="true"/>
            <p:nvPr/>
          </p:nvSpPr>
          <p:spPr>
            <a:xfrm rot="0">
              <a:off x="0" y="-76200"/>
              <a:ext cx="8205912" cy="641773"/>
            </a:xfrm>
            <a:prstGeom prst="rect">
              <a:avLst/>
            </a:prstGeom>
          </p:spPr>
          <p:txBody>
            <a:bodyPr anchor="t" rtlCol="false" tIns="0" lIns="0" bIns="0" rIns="0">
              <a:spAutoFit/>
            </a:bodyPr>
            <a:lstStyle/>
            <a:p>
              <a:pPr algn="l">
                <a:lnSpc>
                  <a:spcPts val="3919"/>
                </a:lnSpc>
              </a:pPr>
              <a:r>
                <a:rPr lang="en-US" sz="2800" spc="196" b="true">
                  <a:solidFill>
                    <a:srgbClr val="7EA6CD"/>
                  </a:solidFill>
                  <a:latin typeface="Roboto 1 Bold"/>
                  <a:ea typeface="Roboto 1 Bold"/>
                  <a:cs typeface="Roboto 1 Bold"/>
                  <a:sym typeface="Roboto 1 Bold"/>
                </a:rPr>
                <a:t>Communications</a:t>
              </a:r>
            </a:p>
          </p:txBody>
        </p:sp>
        <p:sp>
          <p:nvSpPr>
            <p:cNvPr name="TextBox 16" id="16"/>
            <p:cNvSpPr txBox="true"/>
            <p:nvPr/>
          </p:nvSpPr>
          <p:spPr>
            <a:xfrm rot="0">
              <a:off x="0" y="652599"/>
              <a:ext cx="8205912" cy="1093470"/>
            </a:xfrm>
            <a:prstGeom prst="rect">
              <a:avLst/>
            </a:prstGeom>
          </p:spPr>
          <p:txBody>
            <a:bodyPr anchor="t" rtlCol="false" tIns="0" lIns="0" bIns="0" rIns="0">
              <a:spAutoFit/>
            </a:bodyPr>
            <a:lstStyle/>
            <a:p>
              <a:pPr algn="l">
                <a:lnSpc>
                  <a:spcPts val="3359"/>
                </a:lnSpc>
              </a:pPr>
              <a:r>
                <a:rPr lang="en-US" sz="2400">
                  <a:solidFill>
                    <a:srgbClr val="191919"/>
                  </a:solidFill>
                  <a:latin typeface="Roboto 1"/>
                  <a:ea typeface="Roboto 1"/>
                  <a:cs typeface="Roboto 1"/>
                  <a:sym typeface="Roboto 1"/>
                </a:rPr>
                <a:t>Internal Communications</a:t>
              </a:r>
            </a:p>
            <a:p>
              <a:pPr algn="l">
                <a:lnSpc>
                  <a:spcPts val="3359"/>
                </a:lnSpc>
              </a:pPr>
              <a:r>
                <a:rPr lang="en-US" sz="2400">
                  <a:solidFill>
                    <a:srgbClr val="191919"/>
                  </a:solidFill>
                  <a:latin typeface="Roboto 1"/>
                  <a:ea typeface="Roboto 1"/>
                  <a:cs typeface="Roboto 1"/>
                  <a:sym typeface="Roboto 1"/>
                </a:rPr>
                <a:t>Public Relations + External Comms</a:t>
              </a:r>
            </a:p>
          </p:txBody>
        </p:sp>
      </p:grpSp>
      <p:grpSp>
        <p:nvGrpSpPr>
          <p:cNvPr name="Group 17" id="17"/>
          <p:cNvGrpSpPr/>
          <p:nvPr/>
        </p:nvGrpSpPr>
        <p:grpSpPr>
          <a:xfrm rot="0">
            <a:off x="3200400" y="5680018"/>
            <a:ext cx="6154434" cy="890451"/>
            <a:chOff x="0" y="0"/>
            <a:chExt cx="8205912" cy="1187269"/>
          </a:xfrm>
        </p:grpSpPr>
        <p:sp>
          <p:nvSpPr>
            <p:cNvPr name="TextBox 18" id="18"/>
            <p:cNvSpPr txBox="true"/>
            <p:nvPr/>
          </p:nvSpPr>
          <p:spPr>
            <a:xfrm rot="0">
              <a:off x="0" y="-76200"/>
              <a:ext cx="8205912" cy="641773"/>
            </a:xfrm>
            <a:prstGeom prst="rect">
              <a:avLst/>
            </a:prstGeom>
          </p:spPr>
          <p:txBody>
            <a:bodyPr anchor="t" rtlCol="false" tIns="0" lIns="0" bIns="0" rIns="0">
              <a:spAutoFit/>
            </a:bodyPr>
            <a:lstStyle/>
            <a:p>
              <a:pPr algn="l">
                <a:lnSpc>
                  <a:spcPts val="3919"/>
                </a:lnSpc>
              </a:pPr>
              <a:r>
                <a:rPr lang="en-US" sz="2800" spc="196" b="true">
                  <a:solidFill>
                    <a:srgbClr val="7EA6CD"/>
                  </a:solidFill>
                  <a:latin typeface="Roboto 1 Bold"/>
                  <a:ea typeface="Roboto 1 Bold"/>
                  <a:cs typeface="Roboto 1 Bold"/>
                  <a:sym typeface="Roboto 1 Bold"/>
                </a:rPr>
                <a:t>CBC Operations</a:t>
              </a:r>
            </a:p>
          </p:txBody>
        </p:sp>
        <p:sp>
          <p:nvSpPr>
            <p:cNvPr name="TextBox 19" id="19"/>
            <p:cNvSpPr txBox="true"/>
            <p:nvPr/>
          </p:nvSpPr>
          <p:spPr>
            <a:xfrm rot="0">
              <a:off x="0" y="652599"/>
              <a:ext cx="8205912" cy="534670"/>
            </a:xfrm>
            <a:prstGeom prst="rect">
              <a:avLst/>
            </a:prstGeom>
          </p:spPr>
          <p:txBody>
            <a:bodyPr anchor="t" rtlCol="false" tIns="0" lIns="0" bIns="0" rIns="0">
              <a:spAutoFit/>
            </a:bodyPr>
            <a:lstStyle/>
            <a:p>
              <a:pPr algn="l">
                <a:lnSpc>
                  <a:spcPts val="3359"/>
                </a:lnSpc>
              </a:pPr>
              <a:r>
                <a:rPr lang="en-US" sz="2400">
                  <a:solidFill>
                    <a:srgbClr val="191919"/>
                  </a:solidFill>
                  <a:latin typeface="Roboto 1"/>
                  <a:ea typeface="Roboto 1"/>
                  <a:cs typeface="Roboto 1"/>
                  <a:sym typeface="Roboto 1"/>
                </a:rPr>
                <a:t>All things Coldwell Banker Commercial</a:t>
              </a:r>
            </a:p>
          </p:txBody>
        </p:sp>
      </p:grpSp>
      <p:grpSp>
        <p:nvGrpSpPr>
          <p:cNvPr name="Group 20" id="20"/>
          <p:cNvGrpSpPr/>
          <p:nvPr/>
        </p:nvGrpSpPr>
        <p:grpSpPr>
          <a:xfrm rot="0">
            <a:off x="3200400" y="7702519"/>
            <a:ext cx="3890661" cy="1728651"/>
            <a:chOff x="0" y="0"/>
            <a:chExt cx="5187548" cy="2304869"/>
          </a:xfrm>
        </p:grpSpPr>
        <p:sp>
          <p:nvSpPr>
            <p:cNvPr name="TextBox 21" id="21"/>
            <p:cNvSpPr txBox="true"/>
            <p:nvPr/>
          </p:nvSpPr>
          <p:spPr>
            <a:xfrm rot="0">
              <a:off x="0" y="-76200"/>
              <a:ext cx="5187548" cy="641773"/>
            </a:xfrm>
            <a:prstGeom prst="rect">
              <a:avLst/>
            </a:prstGeom>
          </p:spPr>
          <p:txBody>
            <a:bodyPr anchor="t" rtlCol="false" tIns="0" lIns="0" bIns="0" rIns="0">
              <a:spAutoFit/>
            </a:bodyPr>
            <a:lstStyle/>
            <a:p>
              <a:pPr algn="l">
                <a:lnSpc>
                  <a:spcPts val="3919"/>
                </a:lnSpc>
              </a:pPr>
              <a:r>
                <a:rPr lang="en-US" sz="2800" spc="196" b="true">
                  <a:solidFill>
                    <a:srgbClr val="7EA6CD"/>
                  </a:solidFill>
                  <a:latin typeface="Roboto 1 Bold"/>
                  <a:ea typeface="Roboto 1 Bold"/>
                  <a:cs typeface="Roboto 1 Bold"/>
                  <a:sym typeface="Roboto 1 Bold"/>
                </a:rPr>
                <a:t>Field Marketing</a:t>
              </a:r>
            </a:p>
          </p:txBody>
        </p:sp>
        <p:sp>
          <p:nvSpPr>
            <p:cNvPr name="TextBox 22" id="22"/>
            <p:cNvSpPr txBox="true"/>
            <p:nvPr/>
          </p:nvSpPr>
          <p:spPr>
            <a:xfrm rot="0">
              <a:off x="0" y="652599"/>
              <a:ext cx="5187548" cy="1652270"/>
            </a:xfrm>
            <a:prstGeom prst="rect">
              <a:avLst/>
            </a:prstGeom>
          </p:spPr>
          <p:txBody>
            <a:bodyPr anchor="t" rtlCol="false" tIns="0" lIns="0" bIns="0" rIns="0">
              <a:spAutoFit/>
            </a:bodyPr>
            <a:lstStyle/>
            <a:p>
              <a:pPr algn="l">
                <a:lnSpc>
                  <a:spcPts val="3359"/>
                </a:lnSpc>
              </a:pPr>
              <a:r>
                <a:rPr lang="en-US" sz="2400">
                  <a:solidFill>
                    <a:srgbClr val="191919"/>
                  </a:solidFill>
                  <a:latin typeface="Roboto 1"/>
                  <a:ea typeface="Roboto 1"/>
                  <a:cs typeface="Roboto 1"/>
                  <a:sym typeface="Roboto 1"/>
                </a:rPr>
                <a:t>On the ground marketers in each affiliate or owned company</a:t>
              </a:r>
            </a:p>
          </p:txBody>
        </p:sp>
      </p:grpSp>
      <p:grpSp>
        <p:nvGrpSpPr>
          <p:cNvPr name="Group 23" id="23"/>
          <p:cNvGrpSpPr/>
          <p:nvPr/>
        </p:nvGrpSpPr>
        <p:grpSpPr>
          <a:xfrm rot="0">
            <a:off x="11059809" y="3912088"/>
            <a:ext cx="6504291" cy="2462825"/>
            <a:chOff x="0" y="0"/>
            <a:chExt cx="8672388" cy="3283766"/>
          </a:xfrm>
        </p:grpSpPr>
        <p:sp>
          <p:nvSpPr>
            <p:cNvPr name="TextBox 24" id="24"/>
            <p:cNvSpPr txBox="true"/>
            <p:nvPr/>
          </p:nvSpPr>
          <p:spPr>
            <a:xfrm rot="0">
              <a:off x="1423915" y="2758621"/>
              <a:ext cx="7248473" cy="525145"/>
            </a:xfrm>
            <a:prstGeom prst="rect">
              <a:avLst/>
            </a:prstGeom>
          </p:spPr>
          <p:txBody>
            <a:bodyPr anchor="t" rtlCol="false" tIns="0" lIns="0" bIns="0" rIns="0">
              <a:spAutoFit/>
            </a:bodyPr>
            <a:lstStyle/>
            <a:p>
              <a:pPr algn="r">
                <a:lnSpc>
                  <a:spcPts val="3359"/>
                </a:lnSpc>
              </a:pPr>
            </a:p>
          </p:txBody>
        </p:sp>
        <p:sp>
          <p:nvSpPr>
            <p:cNvPr name="TextBox 25" id="25"/>
            <p:cNvSpPr txBox="true"/>
            <p:nvPr/>
          </p:nvSpPr>
          <p:spPr>
            <a:xfrm rot="0">
              <a:off x="0" y="-19050"/>
              <a:ext cx="8672388" cy="2609850"/>
            </a:xfrm>
            <a:prstGeom prst="rect">
              <a:avLst/>
            </a:prstGeom>
          </p:spPr>
          <p:txBody>
            <a:bodyPr anchor="t" rtlCol="false" tIns="0" lIns="0" bIns="0" rIns="0">
              <a:spAutoFit/>
            </a:bodyPr>
            <a:lstStyle/>
            <a:p>
              <a:pPr algn="ctr">
                <a:lnSpc>
                  <a:spcPts val="7680"/>
                </a:lnSpc>
              </a:pPr>
              <a:r>
                <a:rPr lang="en-US" sz="6400" spc="192">
                  <a:solidFill>
                    <a:srgbClr val="FFFFFF"/>
                  </a:solidFill>
                  <a:latin typeface="Geometos"/>
                  <a:ea typeface="Geometos"/>
                  <a:cs typeface="Geometos"/>
                  <a:sym typeface="Geometos"/>
                </a:rPr>
                <a:t>Marketing Structure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206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41004" y="2681458"/>
            <a:ext cx="18329004" cy="2096413"/>
          </a:xfrm>
          <a:custGeom>
            <a:avLst/>
            <a:gdLst/>
            <a:ahLst/>
            <a:cxnLst/>
            <a:rect r="r" b="b" t="t" l="l"/>
            <a:pathLst>
              <a:path h="2096413" w="18329004">
                <a:moveTo>
                  <a:pt x="0" y="0"/>
                </a:moveTo>
                <a:lnTo>
                  <a:pt x="18329004" y="0"/>
                </a:lnTo>
                <a:lnTo>
                  <a:pt x="18329004" y="2096412"/>
                </a:lnTo>
                <a:lnTo>
                  <a:pt x="0" y="2096412"/>
                </a:lnTo>
                <a:lnTo>
                  <a:pt x="0" y="0"/>
                </a:lnTo>
                <a:close/>
              </a:path>
            </a:pathLst>
          </a:custGeom>
          <a:blipFill>
            <a:blip r:embed="rId3"/>
            <a:stretch>
              <a:fillRect l="0" t="-125726" r="-223" b="-262788"/>
            </a:stretch>
          </a:blipFill>
        </p:spPr>
      </p:sp>
      <p:sp>
        <p:nvSpPr>
          <p:cNvPr name="Freeform 4" id="4"/>
          <p:cNvSpPr/>
          <p:nvPr/>
        </p:nvSpPr>
        <p:spPr>
          <a:xfrm flipH="false" flipV="false" rot="0">
            <a:off x="9144000" y="5656818"/>
            <a:ext cx="1252990" cy="1252990"/>
          </a:xfrm>
          <a:custGeom>
            <a:avLst/>
            <a:gdLst/>
            <a:ahLst/>
            <a:cxnLst/>
            <a:rect r="r" b="b" t="t" l="l"/>
            <a:pathLst>
              <a:path h="1252990" w="1252990">
                <a:moveTo>
                  <a:pt x="0" y="0"/>
                </a:moveTo>
                <a:lnTo>
                  <a:pt x="1252990" y="0"/>
                </a:lnTo>
                <a:lnTo>
                  <a:pt x="1252990" y="1252990"/>
                </a:lnTo>
                <a:lnTo>
                  <a:pt x="0" y="1252990"/>
                </a:lnTo>
                <a:lnTo>
                  <a:pt x="0" y="0"/>
                </a:lnTo>
                <a:close/>
              </a:path>
            </a:pathLst>
          </a:custGeom>
          <a:blipFill>
            <a:blip r:embed="rId4"/>
            <a:stretch>
              <a:fillRect l="0" t="0" r="0" b="0"/>
            </a:stretch>
          </a:blipFill>
        </p:spPr>
      </p:sp>
      <p:sp>
        <p:nvSpPr>
          <p:cNvPr name="TextBox 5" id="5"/>
          <p:cNvSpPr txBox="true"/>
          <p:nvPr/>
        </p:nvSpPr>
        <p:spPr>
          <a:xfrm rot="0">
            <a:off x="10723147" y="5921998"/>
            <a:ext cx="5490865"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identity standards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64140"/>
          </a:xfrm>
          <a:custGeom>
            <a:avLst/>
            <a:gdLst/>
            <a:ahLst/>
            <a:cxnLst/>
            <a:rect r="r" b="b" t="t" l="l"/>
            <a:pathLst>
              <a:path h="10264140" w="18288000">
                <a:moveTo>
                  <a:pt x="0" y="0"/>
                </a:moveTo>
                <a:lnTo>
                  <a:pt x="18288000" y="0"/>
                </a:lnTo>
                <a:lnTo>
                  <a:pt x="18288000" y="10264140"/>
                </a:lnTo>
                <a:lnTo>
                  <a:pt x="0" y="10264140"/>
                </a:lnTo>
                <a:lnTo>
                  <a:pt x="0" y="0"/>
                </a:lnTo>
                <a:close/>
              </a:path>
            </a:pathLst>
          </a:custGeom>
          <a:blipFill>
            <a:blip r:embed="rId2"/>
            <a:stretch>
              <a:fillRect l="0" t="0" r="0" b="0"/>
            </a:stretch>
          </a:blipFill>
        </p:spPr>
      </p:sp>
      <p:grpSp>
        <p:nvGrpSpPr>
          <p:cNvPr name="Group 3" id="3"/>
          <p:cNvGrpSpPr/>
          <p:nvPr/>
        </p:nvGrpSpPr>
        <p:grpSpPr>
          <a:xfrm rot="0">
            <a:off x="10018721" y="320290"/>
            <a:ext cx="7937041" cy="514331"/>
            <a:chOff x="0" y="0"/>
            <a:chExt cx="2090414" cy="135462"/>
          </a:xfrm>
        </p:grpSpPr>
        <p:sp>
          <p:nvSpPr>
            <p:cNvPr name="Freeform 4" id="4"/>
            <p:cNvSpPr/>
            <p:nvPr/>
          </p:nvSpPr>
          <p:spPr>
            <a:xfrm flipH="false" flipV="false" rot="0">
              <a:off x="0" y="0"/>
              <a:ext cx="2090414" cy="135462"/>
            </a:xfrm>
            <a:custGeom>
              <a:avLst/>
              <a:gdLst/>
              <a:ahLst/>
              <a:cxnLst/>
              <a:rect r="r" b="b" t="t" l="l"/>
              <a:pathLst>
                <a:path h="135462" w="2090414">
                  <a:moveTo>
                    <a:pt x="0" y="0"/>
                  </a:moveTo>
                  <a:lnTo>
                    <a:pt x="2090414" y="0"/>
                  </a:lnTo>
                  <a:lnTo>
                    <a:pt x="2090414" y="135462"/>
                  </a:lnTo>
                  <a:lnTo>
                    <a:pt x="0" y="135462"/>
                  </a:lnTo>
                  <a:close/>
                </a:path>
              </a:pathLst>
            </a:custGeom>
            <a:solidFill>
              <a:srgbClr val="012169"/>
            </a:solidFill>
          </p:spPr>
        </p:sp>
        <p:sp>
          <p:nvSpPr>
            <p:cNvPr name="TextBox 5" id="5"/>
            <p:cNvSpPr txBox="true"/>
            <p:nvPr/>
          </p:nvSpPr>
          <p:spPr>
            <a:xfrm>
              <a:off x="0" y="-57150"/>
              <a:ext cx="2090414" cy="192612"/>
            </a:xfrm>
            <a:prstGeom prst="rect">
              <a:avLst/>
            </a:prstGeom>
          </p:spPr>
          <p:txBody>
            <a:bodyPr anchor="ctr" rtlCol="false" tIns="50800" lIns="50800" bIns="50800" rIns="50800"/>
            <a:lstStyle/>
            <a:p>
              <a:pPr algn="ctr">
                <a:lnSpc>
                  <a:spcPts val="3359"/>
                </a:lnSpc>
              </a:pPr>
            </a:p>
          </p:txBody>
        </p:sp>
      </p:grpSp>
      <p:grpSp>
        <p:nvGrpSpPr>
          <p:cNvPr name="Group 6" id="6"/>
          <p:cNvGrpSpPr/>
          <p:nvPr/>
        </p:nvGrpSpPr>
        <p:grpSpPr>
          <a:xfrm rot="0">
            <a:off x="8578613" y="1294062"/>
            <a:ext cx="9507822" cy="8708596"/>
            <a:chOff x="0" y="0"/>
            <a:chExt cx="2504118" cy="2293622"/>
          </a:xfrm>
        </p:grpSpPr>
        <p:sp>
          <p:nvSpPr>
            <p:cNvPr name="Freeform 7" id="7"/>
            <p:cNvSpPr/>
            <p:nvPr/>
          </p:nvSpPr>
          <p:spPr>
            <a:xfrm flipH="false" flipV="false" rot="0">
              <a:off x="0" y="0"/>
              <a:ext cx="2504118" cy="2293622"/>
            </a:xfrm>
            <a:custGeom>
              <a:avLst/>
              <a:gdLst/>
              <a:ahLst/>
              <a:cxnLst/>
              <a:rect r="r" b="b" t="t" l="l"/>
              <a:pathLst>
                <a:path h="2293622" w="2504118">
                  <a:moveTo>
                    <a:pt x="0" y="0"/>
                  </a:moveTo>
                  <a:lnTo>
                    <a:pt x="2504118" y="0"/>
                  </a:lnTo>
                  <a:lnTo>
                    <a:pt x="2504118" y="2293622"/>
                  </a:lnTo>
                  <a:lnTo>
                    <a:pt x="0" y="2293622"/>
                  </a:lnTo>
                  <a:close/>
                </a:path>
              </a:pathLst>
            </a:custGeom>
            <a:solidFill>
              <a:srgbClr val="012169"/>
            </a:solidFill>
          </p:spPr>
        </p:sp>
        <p:sp>
          <p:nvSpPr>
            <p:cNvPr name="TextBox 8" id="8"/>
            <p:cNvSpPr txBox="true"/>
            <p:nvPr/>
          </p:nvSpPr>
          <p:spPr>
            <a:xfrm>
              <a:off x="0" y="-57150"/>
              <a:ext cx="2504118" cy="2350772"/>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8578613" y="1873677"/>
            <a:ext cx="8939396" cy="835660"/>
          </a:xfrm>
          <a:prstGeom prst="rect">
            <a:avLst/>
          </a:prstGeom>
        </p:spPr>
        <p:txBody>
          <a:bodyPr anchor="t" rtlCol="false" tIns="0" lIns="0" bIns="0" rIns="0">
            <a:spAutoFit/>
          </a:bodyPr>
          <a:lstStyle/>
          <a:p>
            <a:pPr algn="l">
              <a:lnSpc>
                <a:spcPts val="2239"/>
              </a:lnSpc>
            </a:pPr>
            <a:r>
              <a:rPr lang="en-US" sz="1599">
                <a:solidFill>
                  <a:srgbClr val="FFFFFF"/>
                </a:solidFill>
                <a:latin typeface="Roboto 2"/>
                <a:ea typeface="Roboto 2"/>
                <a:cs typeface="Roboto 2"/>
                <a:sym typeface="Roboto 2"/>
              </a:rPr>
              <a:t>For our owners. For our real estate professionals. For our clients. Putting the client first is not a billboard or slogan, but an operating credo at the core of every Coldwell Banker Commercial affiliated professional.</a:t>
            </a:r>
          </a:p>
        </p:txBody>
      </p:sp>
      <p:sp>
        <p:nvSpPr>
          <p:cNvPr name="TextBox 10" id="10"/>
          <p:cNvSpPr txBox="true"/>
          <p:nvPr/>
        </p:nvSpPr>
        <p:spPr>
          <a:xfrm rot="0">
            <a:off x="8578613" y="3949021"/>
            <a:ext cx="8939396" cy="1111885"/>
          </a:xfrm>
          <a:prstGeom prst="rect">
            <a:avLst/>
          </a:prstGeom>
        </p:spPr>
        <p:txBody>
          <a:bodyPr anchor="t" rtlCol="false" tIns="0" lIns="0" bIns="0" rIns="0">
            <a:spAutoFit/>
          </a:bodyPr>
          <a:lstStyle/>
          <a:p>
            <a:pPr algn="l">
              <a:lnSpc>
                <a:spcPts val="2239"/>
              </a:lnSpc>
            </a:pPr>
            <a:r>
              <a:rPr lang="en-US" sz="1599">
                <a:solidFill>
                  <a:srgbClr val="FFFFFF"/>
                </a:solidFill>
                <a:latin typeface="Roboto 2"/>
                <a:ea typeface="Roboto 2"/>
                <a:cs typeface="Roboto 2"/>
                <a:sym typeface="Roboto 2"/>
              </a:rPr>
              <a:t>We are a company of commercial real estate professionals. We build each other up. We share our knowledge. Connections made here are as valuable as the deals we secure. By leveraging internal skills and expertise, we win business, grow as a network and as a result, ensure that our clients achieve their goals.</a:t>
            </a:r>
          </a:p>
        </p:txBody>
      </p:sp>
      <p:sp>
        <p:nvSpPr>
          <p:cNvPr name="TextBox 11" id="11"/>
          <p:cNvSpPr txBox="true"/>
          <p:nvPr/>
        </p:nvSpPr>
        <p:spPr>
          <a:xfrm rot="0">
            <a:off x="8578613" y="5986561"/>
            <a:ext cx="8939396" cy="1388110"/>
          </a:xfrm>
          <a:prstGeom prst="rect">
            <a:avLst/>
          </a:prstGeom>
        </p:spPr>
        <p:txBody>
          <a:bodyPr anchor="t" rtlCol="false" tIns="0" lIns="0" bIns="0" rIns="0">
            <a:spAutoFit/>
          </a:bodyPr>
          <a:lstStyle/>
          <a:p>
            <a:pPr algn="l">
              <a:lnSpc>
                <a:spcPts val="2239"/>
              </a:lnSpc>
            </a:pPr>
            <a:r>
              <a:rPr lang="en-US" sz="1599">
                <a:solidFill>
                  <a:srgbClr val="FFFFFF"/>
                </a:solidFill>
                <a:latin typeface="Roboto 2"/>
                <a:ea typeface="Roboto 2"/>
                <a:cs typeface="Roboto 2"/>
                <a:sym typeface="Roboto 2"/>
              </a:rPr>
              <a:t>Coldwell Banker Commercial affiliated professionals are local experts because they live work and serve in their communities. There’s a spirit of community in every affiliated company - one that not only loves the markets in which they reside, but showcases that affection through action. Giving back is at the heart of our brand and is undeniably evident when you walk into any Coldwell Banker Commercial office around the globe. We are a company that has a big heart for our communities.</a:t>
            </a:r>
          </a:p>
        </p:txBody>
      </p:sp>
      <p:sp>
        <p:nvSpPr>
          <p:cNvPr name="TextBox 12" id="12"/>
          <p:cNvSpPr txBox="true"/>
          <p:nvPr/>
        </p:nvSpPr>
        <p:spPr>
          <a:xfrm rot="0">
            <a:off x="8578613" y="8175306"/>
            <a:ext cx="8939396" cy="1388110"/>
          </a:xfrm>
          <a:prstGeom prst="rect">
            <a:avLst/>
          </a:prstGeom>
        </p:spPr>
        <p:txBody>
          <a:bodyPr anchor="t" rtlCol="false" tIns="0" lIns="0" bIns="0" rIns="0">
            <a:spAutoFit/>
          </a:bodyPr>
          <a:lstStyle/>
          <a:p>
            <a:pPr algn="l">
              <a:lnSpc>
                <a:spcPts val="2239"/>
              </a:lnSpc>
            </a:pPr>
            <a:r>
              <a:rPr lang="en-US" sz="1599">
                <a:solidFill>
                  <a:srgbClr val="FFFFFF"/>
                </a:solidFill>
                <a:latin typeface="Roboto 2"/>
                <a:ea typeface="Roboto 2"/>
                <a:cs typeface="Roboto 2"/>
                <a:sym typeface="Roboto 2"/>
              </a:rPr>
              <a:t>We have grit and plenty of heart to make things happen and help clients reach their goals. We see the possibilities that others miss. We are business owners, so we think like business owners. We know what it takes to close the deal. With local expertise in our markets, we know all the right people and economic opportunities, and we anticipate and address potential issues before they arise to make sure the deal gets done.</a:t>
            </a:r>
          </a:p>
        </p:txBody>
      </p:sp>
      <p:sp>
        <p:nvSpPr>
          <p:cNvPr name="TextBox 13" id="13"/>
          <p:cNvSpPr txBox="true"/>
          <p:nvPr/>
        </p:nvSpPr>
        <p:spPr>
          <a:xfrm rot="0">
            <a:off x="8559563" y="1458386"/>
            <a:ext cx="8939396" cy="415291"/>
          </a:xfrm>
          <a:prstGeom prst="rect">
            <a:avLst/>
          </a:prstGeom>
        </p:spPr>
        <p:txBody>
          <a:bodyPr anchor="t" rtlCol="false" tIns="0" lIns="0" bIns="0" rIns="0">
            <a:spAutoFit/>
          </a:bodyPr>
          <a:lstStyle/>
          <a:p>
            <a:pPr algn="l">
              <a:lnSpc>
                <a:spcPts val="3359"/>
              </a:lnSpc>
            </a:pPr>
            <a:r>
              <a:rPr lang="en-US" sz="2399" b="true">
                <a:solidFill>
                  <a:srgbClr val="418FDE"/>
                </a:solidFill>
                <a:latin typeface="Roboto 2 Bold"/>
                <a:ea typeface="Roboto 2 Bold"/>
                <a:cs typeface="Roboto 2 Bold"/>
                <a:sym typeface="Roboto 2 Bold"/>
              </a:rPr>
              <a:t>DO RIGHT</a:t>
            </a:r>
          </a:p>
        </p:txBody>
      </p:sp>
      <p:sp>
        <p:nvSpPr>
          <p:cNvPr name="TextBox 14" id="14"/>
          <p:cNvSpPr txBox="true"/>
          <p:nvPr/>
        </p:nvSpPr>
        <p:spPr>
          <a:xfrm rot="0">
            <a:off x="8559563" y="3486105"/>
            <a:ext cx="8939396" cy="415291"/>
          </a:xfrm>
          <a:prstGeom prst="rect">
            <a:avLst/>
          </a:prstGeom>
        </p:spPr>
        <p:txBody>
          <a:bodyPr anchor="t" rtlCol="false" tIns="0" lIns="0" bIns="0" rIns="0">
            <a:spAutoFit/>
          </a:bodyPr>
          <a:lstStyle/>
          <a:p>
            <a:pPr algn="l">
              <a:lnSpc>
                <a:spcPts val="3359"/>
              </a:lnSpc>
            </a:pPr>
            <a:r>
              <a:rPr lang="en-US" sz="2399" b="true">
                <a:solidFill>
                  <a:srgbClr val="418FDE"/>
                </a:solidFill>
                <a:latin typeface="Roboto 2 Bold"/>
                <a:ea typeface="Roboto 2 Bold"/>
                <a:cs typeface="Roboto 2 Bold"/>
                <a:sym typeface="Roboto 2 Bold"/>
              </a:rPr>
              <a:t>WIN TOGETHER</a:t>
            </a:r>
          </a:p>
        </p:txBody>
      </p:sp>
      <p:sp>
        <p:nvSpPr>
          <p:cNvPr name="TextBox 15" id="15"/>
          <p:cNvSpPr txBox="true"/>
          <p:nvPr/>
        </p:nvSpPr>
        <p:spPr>
          <a:xfrm rot="0">
            <a:off x="8559563" y="5523645"/>
            <a:ext cx="8939396" cy="415291"/>
          </a:xfrm>
          <a:prstGeom prst="rect">
            <a:avLst/>
          </a:prstGeom>
        </p:spPr>
        <p:txBody>
          <a:bodyPr anchor="t" rtlCol="false" tIns="0" lIns="0" bIns="0" rIns="0">
            <a:spAutoFit/>
          </a:bodyPr>
          <a:lstStyle/>
          <a:p>
            <a:pPr algn="l">
              <a:lnSpc>
                <a:spcPts val="3359"/>
              </a:lnSpc>
            </a:pPr>
            <a:r>
              <a:rPr lang="en-US" sz="2399" b="true">
                <a:solidFill>
                  <a:srgbClr val="418FDE"/>
                </a:solidFill>
                <a:latin typeface="Roboto 2 Bold"/>
                <a:ea typeface="Roboto 2 Bold"/>
                <a:cs typeface="Roboto 2 Bold"/>
                <a:sym typeface="Roboto 2 Bold"/>
              </a:rPr>
              <a:t>BIG HEARTED</a:t>
            </a:r>
          </a:p>
        </p:txBody>
      </p:sp>
      <p:sp>
        <p:nvSpPr>
          <p:cNvPr name="TextBox 16" id="16"/>
          <p:cNvSpPr txBox="true"/>
          <p:nvPr/>
        </p:nvSpPr>
        <p:spPr>
          <a:xfrm rot="0">
            <a:off x="8559563" y="7712390"/>
            <a:ext cx="8939396" cy="415291"/>
          </a:xfrm>
          <a:prstGeom prst="rect">
            <a:avLst/>
          </a:prstGeom>
        </p:spPr>
        <p:txBody>
          <a:bodyPr anchor="t" rtlCol="false" tIns="0" lIns="0" bIns="0" rIns="0">
            <a:spAutoFit/>
          </a:bodyPr>
          <a:lstStyle/>
          <a:p>
            <a:pPr algn="l">
              <a:lnSpc>
                <a:spcPts val="3359"/>
              </a:lnSpc>
            </a:pPr>
            <a:r>
              <a:rPr lang="en-US" sz="2399" b="true">
                <a:solidFill>
                  <a:srgbClr val="418FDE"/>
                </a:solidFill>
                <a:latin typeface="Roboto 2 Bold"/>
                <a:ea typeface="Roboto 2 Bold"/>
                <a:cs typeface="Roboto 2 Bold"/>
                <a:sym typeface="Roboto 2 Bold"/>
              </a:rPr>
              <a:t>OWNERSHIP MENTALITY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grpSp>
        <p:nvGrpSpPr>
          <p:cNvPr name="Group 2" id="2"/>
          <p:cNvGrpSpPr/>
          <p:nvPr/>
        </p:nvGrpSpPr>
        <p:grpSpPr>
          <a:xfrm rot="0">
            <a:off x="0" y="0"/>
            <a:ext cx="9182100" cy="10287000"/>
            <a:chOff x="0" y="0"/>
            <a:chExt cx="2418331" cy="2709333"/>
          </a:xfrm>
        </p:grpSpPr>
        <p:sp>
          <p:nvSpPr>
            <p:cNvPr name="Freeform 3" id="3"/>
            <p:cNvSpPr/>
            <p:nvPr/>
          </p:nvSpPr>
          <p:spPr>
            <a:xfrm flipH="false" flipV="false" rot="0">
              <a:off x="0" y="0"/>
              <a:ext cx="2418331" cy="2709333"/>
            </a:xfrm>
            <a:custGeom>
              <a:avLst/>
              <a:gdLst/>
              <a:ahLst/>
              <a:cxnLst/>
              <a:rect r="r" b="b" t="t" l="l"/>
              <a:pathLst>
                <a:path h="2709333" w="2418331">
                  <a:moveTo>
                    <a:pt x="0" y="0"/>
                  </a:moveTo>
                  <a:lnTo>
                    <a:pt x="2418331" y="0"/>
                  </a:lnTo>
                  <a:lnTo>
                    <a:pt x="2418331" y="2709333"/>
                  </a:lnTo>
                  <a:lnTo>
                    <a:pt x="0" y="2709333"/>
                  </a:lnTo>
                  <a:close/>
                </a:path>
              </a:pathLst>
            </a:custGeom>
            <a:solidFill>
              <a:srgbClr val="FFFFFF"/>
            </a:solidFill>
          </p:spPr>
        </p:sp>
        <p:sp>
          <p:nvSpPr>
            <p:cNvPr name="TextBox 4" id="4"/>
            <p:cNvSpPr txBox="true"/>
            <p:nvPr/>
          </p:nvSpPr>
          <p:spPr>
            <a:xfrm>
              <a:off x="0" y="-57150"/>
              <a:ext cx="2418331" cy="2766483"/>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9105900" y="0"/>
            <a:ext cx="9182100" cy="10287000"/>
            <a:chOff x="0" y="0"/>
            <a:chExt cx="2418331" cy="2709333"/>
          </a:xfrm>
        </p:grpSpPr>
        <p:sp>
          <p:nvSpPr>
            <p:cNvPr name="Freeform 6" id="6"/>
            <p:cNvSpPr/>
            <p:nvPr/>
          </p:nvSpPr>
          <p:spPr>
            <a:xfrm flipH="false" flipV="false" rot="0">
              <a:off x="0" y="0"/>
              <a:ext cx="2418331" cy="2709333"/>
            </a:xfrm>
            <a:custGeom>
              <a:avLst/>
              <a:gdLst/>
              <a:ahLst/>
              <a:cxnLst/>
              <a:rect r="r" b="b" t="t" l="l"/>
              <a:pathLst>
                <a:path h="2709333" w="2418331">
                  <a:moveTo>
                    <a:pt x="0" y="0"/>
                  </a:moveTo>
                  <a:lnTo>
                    <a:pt x="2418331" y="0"/>
                  </a:lnTo>
                  <a:lnTo>
                    <a:pt x="2418331" y="2709333"/>
                  </a:lnTo>
                  <a:lnTo>
                    <a:pt x="0" y="2709333"/>
                  </a:lnTo>
                  <a:close/>
                </a:path>
              </a:pathLst>
            </a:custGeom>
            <a:solidFill>
              <a:srgbClr val="012169"/>
            </a:solidFill>
          </p:spPr>
        </p:sp>
        <p:sp>
          <p:nvSpPr>
            <p:cNvPr name="TextBox 7" id="7"/>
            <p:cNvSpPr txBox="true"/>
            <p:nvPr/>
          </p:nvSpPr>
          <p:spPr>
            <a:xfrm>
              <a:off x="0" y="-57150"/>
              <a:ext cx="2418331" cy="2766483"/>
            </a:xfrm>
            <a:prstGeom prst="rect">
              <a:avLst/>
            </a:prstGeom>
          </p:spPr>
          <p:txBody>
            <a:bodyPr anchor="ctr" rtlCol="false" tIns="50800" lIns="50800" bIns="50800" rIns="50800"/>
            <a:lstStyle/>
            <a:p>
              <a:pPr algn="ctr">
                <a:lnSpc>
                  <a:spcPts val="3359"/>
                </a:lnSpc>
              </a:pPr>
            </a:p>
          </p:txBody>
        </p:sp>
      </p:grpSp>
      <p:sp>
        <p:nvSpPr>
          <p:cNvPr name="Freeform 8" id="8"/>
          <p:cNvSpPr/>
          <p:nvPr/>
        </p:nvSpPr>
        <p:spPr>
          <a:xfrm flipH="false" flipV="false" rot="0">
            <a:off x="439030" y="834621"/>
            <a:ext cx="17409939" cy="8549640"/>
          </a:xfrm>
          <a:custGeom>
            <a:avLst/>
            <a:gdLst/>
            <a:ahLst/>
            <a:cxnLst/>
            <a:rect r="r" b="b" t="t" l="l"/>
            <a:pathLst>
              <a:path h="8549640" w="17409939">
                <a:moveTo>
                  <a:pt x="0" y="0"/>
                </a:moveTo>
                <a:lnTo>
                  <a:pt x="17409940" y="0"/>
                </a:lnTo>
                <a:lnTo>
                  <a:pt x="17409940" y="8549640"/>
                </a:lnTo>
                <a:lnTo>
                  <a:pt x="0" y="8549640"/>
                </a:lnTo>
                <a:lnTo>
                  <a:pt x="0" y="0"/>
                </a:lnTo>
                <a:close/>
              </a:path>
            </a:pathLst>
          </a:custGeom>
          <a:blipFill>
            <a:blip r:embed="rId2"/>
            <a:stretch>
              <a:fillRect l="-626" t="0" r="-626"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0"/>
            <a:ext cx="10321520" cy="10287000"/>
          </a:xfrm>
          <a:custGeom>
            <a:avLst/>
            <a:gdLst/>
            <a:ahLst/>
            <a:cxnLst/>
            <a:rect r="r" b="b" t="t" l="l"/>
            <a:pathLst>
              <a:path h="10287000" w="10321520">
                <a:moveTo>
                  <a:pt x="0" y="0"/>
                </a:moveTo>
                <a:lnTo>
                  <a:pt x="10321520" y="0"/>
                </a:lnTo>
                <a:lnTo>
                  <a:pt x="10321520" y="10287000"/>
                </a:lnTo>
                <a:lnTo>
                  <a:pt x="0" y="10287000"/>
                </a:lnTo>
                <a:lnTo>
                  <a:pt x="0" y="0"/>
                </a:lnTo>
                <a:close/>
              </a:path>
            </a:pathLst>
          </a:custGeom>
          <a:blipFill>
            <a:blip r:embed="rId3"/>
            <a:stretch>
              <a:fillRect l="0" t="0" r="0" b="0"/>
            </a:stretch>
          </a:blipFill>
        </p:spPr>
      </p:sp>
      <p:grpSp>
        <p:nvGrpSpPr>
          <p:cNvPr name="Group 4" id="4"/>
          <p:cNvGrpSpPr/>
          <p:nvPr/>
        </p:nvGrpSpPr>
        <p:grpSpPr>
          <a:xfrm rot="0">
            <a:off x="4061307" y="7222900"/>
            <a:ext cx="6181462" cy="2978203"/>
            <a:chOff x="0" y="0"/>
            <a:chExt cx="1628039" cy="784383"/>
          </a:xfrm>
        </p:grpSpPr>
        <p:sp>
          <p:nvSpPr>
            <p:cNvPr name="Freeform 5" id="5"/>
            <p:cNvSpPr/>
            <p:nvPr/>
          </p:nvSpPr>
          <p:spPr>
            <a:xfrm flipH="false" flipV="false" rot="0">
              <a:off x="0" y="0"/>
              <a:ext cx="1628040" cy="784383"/>
            </a:xfrm>
            <a:custGeom>
              <a:avLst/>
              <a:gdLst/>
              <a:ahLst/>
              <a:cxnLst/>
              <a:rect r="r" b="b" t="t" l="l"/>
              <a:pathLst>
                <a:path h="784383" w="1628040">
                  <a:moveTo>
                    <a:pt x="0" y="0"/>
                  </a:moveTo>
                  <a:lnTo>
                    <a:pt x="1628040" y="0"/>
                  </a:lnTo>
                  <a:lnTo>
                    <a:pt x="1628040" y="784383"/>
                  </a:lnTo>
                  <a:lnTo>
                    <a:pt x="0" y="784383"/>
                  </a:lnTo>
                  <a:close/>
                </a:path>
              </a:pathLst>
            </a:custGeom>
            <a:solidFill>
              <a:srgbClr val="FFFFFF"/>
            </a:solidFill>
          </p:spPr>
        </p:sp>
        <p:sp>
          <p:nvSpPr>
            <p:cNvPr name="TextBox 6" id="6"/>
            <p:cNvSpPr txBox="true"/>
            <p:nvPr/>
          </p:nvSpPr>
          <p:spPr>
            <a:xfrm>
              <a:off x="0" y="-57150"/>
              <a:ext cx="1628039" cy="841533"/>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338375" y="5294429"/>
            <a:ext cx="3286298" cy="4672281"/>
            <a:chOff x="0" y="0"/>
            <a:chExt cx="865527" cy="1230560"/>
          </a:xfrm>
        </p:grpSpPr>
        <p:sp>
          <p:nvSpPr>
            <p:cNvPr name="Freeform 8" id="8"/>
            <p:cNvSpPr/>
            <p:nvPr/>
          </p:nvSpPr>
          <p:spPr>
            <a:xfrm flipH="false" flipV="false" rot="0">
              <a:off x="0" y="0"/>
              <a:ext cx="865527" cy="1230560"/>
            </a:xfrm>
            <a:custGeom>
              <a:avLst/>
              <a:gdLst/>
              <a:ahLst/>
              <a:cxnLst/>
              <a:rect r="r" b="b" t="t" l="l"/>
              <a:pathLst>
                <a:path h="1230560" w="865527">
                  <a:moveTo>
                    <a:pt x="0" y="0"/>
                  </a:moveTo>
                  <a:lnTo>
                    <a:pt x="865527" y="0"/>
                  </a:lnTo>
                  <a:lnTo>
                    <a:pt x="865527" y="1230560"/>
                  </a:lnTo>
                  <a:lnTo>
                    <a:pt x="0" y="1230560"/>
                  </a:lnTo>
                  <a:close/>
                </a:path>
              </a:pathLst>
            </a:custGeom>
            <a:solidFill>
              <a:srgbClr val="FFFFFF"/>
            </a:solidFill>
          </p:spPr>
        </p:sp>
        <p:sp>
          <p:nvSpPr>
            <p:cNvPr name="TextBox 9" id="9"/>
            <p:cNvSpPr txBox="true"/>
            <p:nvPr/>
          </p:nvSpPr>
          <p:spPr>
            <a:xfrm>
              <a:off x="0" y="-57150"/>
              <a:ext cx="865527" cy="1287710"/>
            </a:xfrm>
            <a:prstGeom prst="rect">
              <a:avLst/>
            </a:prstGeom>
          </p:spPr>
          <p:txBody>
            <a:bodyPr anchor="ctr" rtlCol="false" tIns="50800" lIns="50800" bIns="50800" rIns="50800"/>
            <a:lstStyle/>
            <a:p>
              <a:pPr algn="ctr">
                <a:lnSpc>
                  <a:spcPts val="3359"/>
                </a:lnSpc>
              </a:pPr>
            </a:p>
          </p:txBody>
        </p:sp>
      </p:grpSp>
      <p:grpSp>
        <p:nvGrpSpPr>
          <p:cNvPr name="Group 10" id="10"/>
          <p:cNvGrpSpPr/>
          <p:nvPr/>
        </p:nvGrpSpPr>
        <p:grpSpPr>
          <a:xfrm rot="0">
            <a:off x="262125" y="168717"/>
            <a:ext cx="6332435" cy="1777116"/>
            <a:chOff x="0" y="0"/>
            <a:chExt cx="1667802" cy="468047"/>
          </a:xfrm>
        </p:grpSpPr>
        <p:sp>
          <p:nvSpPr>
            <p:cNvPr name="Freeform 11" id="11"/>
            <p:cNvSpPr/>
            <p:nvPr/>
          </p:nvSpPr>
          <p:spPr>
            <a:xfrm flipH="false" flipV="false" rot="0">
              <a:off x="0" y="0"/>
              <a:ext cx="1667802" cy="468047"/>
            </a:xfrm>
            <a:custGeom>
              <a:avLst/>
              <a:gdLst/>
              <a:ahLst/>
              <a:cxnLst/>
              <a:rect r="r" b="b" t="t" l="l"/>
              <a:pathLst>
                <a:path h="468047" w="1667802">
                  <a:moveTo>
                    <a:pt x="0" y="0"/>
                  </a:moveTo>
                  <a:lnTo>
                    <a:pt x="1667802" y="0"/>
                  </a:lnTo>
                  <a:lnTo>
                    <a:pt x="1667802" y="468047"/>
                  </a:lnTo>
                  <a:lnTo>
                    <a:pt x="0" y="468047"/>
                  </a:lnTo>
                  <a:close/>
                </a:path>
              </a:pathLst>
            </a:custGeom>
            <a:solidFill>
              <a:srgbClr val="FFFFFF"/>
            </a:solidFill>
          </p:spPr>
        </p:sp>
        <p:sp>
          <p:nvSpPr>
            <p:cNvPr name="TextBox 12" id="12"/>
            <p:cNvSpPr txBox="true"/>
            <p:nvPr/>
          </p:nvSpPr>
          <p:spPr>
            <a:xfrm>
              <a:off x="0" y="-57150"/>
              <a:ext cx="1667802" cy="525197"/>
            </a:xfrm>
            <a:prstGeom prst="rect">
              <a:avLst/>
            </a:prstGeom>
          </p:spPr>
          <p:txBody>
            <a:bodyPr anchor="ctr" rtlCol="false" tIns="50800" lIns="50800" bIns="50800" rIns="50800"/>
            <a:lstStyle/>
            <a:p>
              <a:pPr algn="ctr">
                <a:lnSpc>
                  <a:spcPts val="3359"/>
                </a:lnSpc>
              </a:pPr>
            </a:p>
          </p:txBody>
        </p:sp>
      </p:grpSp>
      <p:grpSp>
        <p:nvGrpSpPr>
          <p:cNvPr name="Group 13" id="13"/>
          <p:cNvGrpSpPr/>
          <p:nvPr/>
        </p:nvGrpSpPr>
        <p:grpSpPr>
          <a:xfrm rot="0">
            <a:off x="134163" y="101434"/>
            <a:ext cx="3258190" cy="1921691"/>
            <a:chOff x="0" y="0"/>
            <a:chExt cx="812800" cy="479392"/>
          </a:xfrm>
        </p:grpSpPr>
        <p:sp>
          <p:nvSpPr>
            <p:cNvPr name="Freeform 14" id="14"/>
            <p:cNvSpPr/>
            <p:nvPr/>
          </p:nvSpPr>
          <p:spPr>
            <a:xfrm flipH="false" flipV="false" rot="0">
              <a:off x="0" y="0"/>
              <a:ext cx="812800" cy="479392"/>
            </a:xfrm>
            <a:custGeom>
              <a:avLst/>
              <a:gdLst/>
              <a:ahLst/>
              <a:cxnLst/>
              <a:rect r="r" b="b" t="t" l="l"/>
              <a:pathLst>
                <a:path h="479392" w="812800">
                  <a:moveTo>
                    <a:pt x="609600" y="0"/>
                  </a:moveTo>
                  <a:lnTo>
                    <a:pt x="0" y="0"/>
                  </a:lnTo>
                  <a:lnTo>
                    <a:pt x="0" y="479392"/>
                  </a:lnTo>
                  <a:lnTo>
                    <a:pt x="609600" y="479392"/>
                  </a:lnTo>
                  <a:lnTo>
                    <a:pt x="812800" y="239696"/>
                  </a:lnTo>
                  <a:lnTo>
                    <a:pt x="609600" y="0"/>
                  </a:lnTo>
                  <a:close/>
                </a:path>
              </a:pathLst>
            </a:custGeom>
            <a:blipFill>
              <a:blip r:embed="rId4"/>
              <a:stretch>
                <a:fillRect l="-21166" t="-30391" r="0" b="-6480"/>
              </a:stretch>
            </a:blipFill>
          </p:spPr>
        </p:sp>
      </p:grpSp>
      <p:sp>
        <p:nvSpPr>
          <p:cNvPr name="Freeform 15" id="15"/>
          <p:cNvSpPr/>
          <p:nvPr/>
        </p:nvSpPr>
        <p:spPr>
          <a:xfrm flipH="false" flipV="false" rot="0">
            <a:off x="4009742" y="8743729"/>
            <a:ext cx="2043977" cy="1213414"/>
          </a:xfrm>
          <a:custGeom>
            <a:avLst/>
            <a:gdLst/>
            <a:ahLst/>
            <a:cxnLst/>
            <a:rect r="r" b="b" t="t" l="l"/>
            <a:pathLst>
              <a:path h="1213414" w="2043977">
                <a:moveTo>
                  <a:pt x="0" y="0"/>
                </a:moveTo>
                <a:lnTo>
                  <a:pt x="2043978" y="0"/>
                </a:lnTo>
                <a:lnTo>
                  <a:pt x="2043978" y="1213414"/>
                </a:lnTo>
                <a:lnTo>
                  <a:pt x="0" y="1213414"/>
                </a:lnTo>
                <a:lnTo>
                  <a:pt x="0" y="0"/>
                </a:lnTo>
                <a:close/>
              </a:path>
            </a:pathLst>
          </a:custGeom>
          <a:blipFill>
            <a:blip r:embed="rId5"/>
            <a:stretch>
              <a:fillRect l="0" t="-367" r="0" b="0"/>
            </a:stretch>
          </a:blipFill>
        </p:spPr>
      </p:sp>
      <p:sp>
        <p:nvSpPr>
          <p:cNvPr name="Freeform 16" id="16"/>
          <p:cNvSpPr/>
          <p:nvPr/>
        </p:nvSpPr>
        <p:spPr>
          <a:xfrm flipH="false" flipV="false" rot="0">
            <a:off x="8725490" y="8658112"/>
            <a:ext cx="1339438" cy="1334943"/>
          </a:xfrm>
          <a:custGeom>
            <a:avLst/>
            <a:gdLst/>
            <a:ahLst/>
            <a:cxnLst/>
            <a:rect r="r" b="b" t="t" l="l"/>
            <a:pathLst>
              <a:path h="1334943" w="1339438">
                <a:moveTo>
                  <a:pt x="0" y="0"/>
                </a:moveTo>
                <a:lnTo>
                  <a:pt x="1339438" y="0"/>
                </a:lnTo>
                <a:lnTo>
                  <a:pt x="1339438" y="1334943"/>
                </a:lnTo>
                <a:lnTo>
                  <a:pt x="0" y="1334943"/>
                </a:lnTo>
                <a:lnTo>
                  <a:pt x="0" y="0"/>
                </a:lnTo>
                <a:close/>
              </a:path>
            </a:pathLst>
          </a:custGeom>
          <a:blipFill>
            <a:blip r:embed="rId6"/>
            <a:stretch>
              <a:fillRect l="0" t="0" r="0" b="0"/>
            </a:stretch>
          </a:blipFill>
        </p:spPr>
      </p:sp>
      <p:grpSp>
        <p:nvGrpSpPr>
          <p:cNvPr name="Group 17" id="17"/>
          <p:cNvGrpSpPr/>
          <p:nvPr/>
        </p:nvGrpSpPr>
        <p:grpSpPr>
          <a:xfrm rot="0">
            <a:off x="6234695" y="8545314"/>
            <a:ext cx="2326472" cy="1655789"/>
            <a:chOff x="0" y="0"/>
            <a:chExt cx="612733" cy="436093"/>
          </a:xfrm>
        </p:grpSpPr>
        <p:sp>
          <p:nvSpPr>
            <p:cNvPr name="Freeform 18" id="18"/>
            <p:cNvSpPr/>
            <p:nvPr/>
          </p:nvSpPr>
          <p:spPr>
            <a:xfrm flipH="false" flipV="false" rot="0">
              <a:off x="0" y="0"/>
              <a:ext cx="612733" cy="436093"/>
            </a:xfrm>
            <a:custGeom>
              <a:avLst/>
              <a:gdLst/>
              <a:ahLst/>
              <a:cxnLst/>
              <a:rect r="r" b="b" t="t" l="l"/>
              <a:pathLst>
                <a:path h="436093" w="612733">
                  <a:moveTo>
                    <a:pt x="0" y="0"/>
                  </a:moveTo>
                  <a:lnTo>
                    <a:pt x="612733" y="0"/>
                  </a:lnTo>
                  <a:lnTo>
                    <a:pt x="612733" y="436093"/>
                  </a:lnTo>
                  <a:lnTo>
                    <a:pt x="0" y="436093"/>
                  </a:lnTo>
                  <a:close/>
                </a:path>
              </a:pathLst>
            </a:custGeom>
            <a:solidFill>
              <a:srgbClr val="012169"/>
            </a:solidFill>
          </p:spPr>
        </p:sp>
        <p:sp>
          <p:nvSpPr>
            <p:cNvPr name="TextBox 19" id="19"/>
            <p:cNvSpPr txBox="true"/>
            <p:nvPr/>
          </p:nvSpPr>
          <p:spPr>
            <a:xfrm>
              <a:off x="0" y="-57150"/>
              <a:ext cx="612733" cy="493243"/>
            </a:xfrm>
            <a:prstGeom prst="rect">
              <a:avLst/>
            </a:prstGeom>
          </p:spPr>
          <p:txBody>
            <a:bodyPr anchor="ctr" rtlCol="false" tIns="50800" lIns="50800" bIns="50800" rIns="50800"/>
            <a:lstStyle/>
            <a:p>
              <a:pPr algn="ctr">
                <a:lnSpc>
                  <a:spcPts val="3359"/>
                </a:lnSpc>
              </a:pPr>
            </a:p>
          </p:txBody>
        </p:sp>
      </p:grpSp>
      <p:sp>
        <p:nvSpPr>
          <p:cNvPr name="Freeform 20" id="20"/>
          <p:cNvSpPr/>
          <p:nvPr/>
        </p:nvSpPr>
        <p:spPr>
          <a:xfrm flipH="false" flipV="false" rot="0">
            <a:off x="6335858" y="8743729"/>
            <a:ext cx="2088444" cy="1213414"/>
          </a:xfrm>
          <a:custGeom>
            <a:avLst/>
            <a:gdLst/>
            <a:ahLst/>
            <a:cxnLst/>
            <a:rect r="r" b="b" t="t" l="l"/>
            <a:pathLst>
              <a:path h="1213414" w="2088444">
                <a:moveTo>
                  <a:pt x="0" y="0"/>
                </a:moveTo>
                <a:lnTo>
                  <a:pt x="2088444" y="0"/>
                </a:lnTo>
                <a:lnTo>
                  <a:pt x="2088444" y="1213414"/>
                </a:lnTo>
                <a:lnTo>
                  <a:pt x="0" y="1213414"/>
                </a:lnTo>
                <a:lnTo>
                  <a:pt x="0" y="0"/>
                </a:lnTo>
                <a:close/>
              </a:path>
            </a:pathLst>
          </a:custGeom>
          <a:blipFill>
            <a:blip r:embed="rId7"/>
            <a:stretch>
              <a:fillRect l="0" t="0" r="0" b="-799"/>
            </a:stretch>
          </a:blipFill>
        </p:spPr>
      </p:sp>
      <p:grpSp>
        <p:nvGrpSpPr>
          <p:cNvPr name="Group 21" id="21"/>
          <p:cNvGrpSpPr/>
          <p:nvPr/>
        </p:nvGrpSpPr>
        <p:grpSpPr>
          <a:xfrm rot="0">
            <a:off x="8073913" y="2735481"/>
            <a:ext cx="2035887" cy="2146711"/>
            <a:chOff x="0" y="0"/>
            <a:chExt cx="536201" cy="565389"/>
          </a:xfrm>
        </p:grpSpPr>
        <p:sp>
          <p:nvSpPr>
            <p:cNvPr name="Freeform 22" id="22"/>
            <p:cNvSpPr/>
            <p:nvPr/>
          </p:nvSpPr>
          <p:spPr>
            <a:xfrm flipH="false" flipV="false" rot="0">
              <a:off x="0" y="0"/>
              <a:ext cx="536201" cy="565389"/>
            </a:xfrm>
            <a:custGeom>
              <a:avLst/>
              <a:gdLst/>
              <a:ahLst/>
              <a:cxnLst/>
              <a:rect r="r" b="b" t="t" l="l"/>
              <a:pathLst>
                <a:path h="565389" w="536201">
                  <a:moveTo>
                    <a:pt x="0" y="0"/>
                  </a:moveTo>
                  <a:lnTo>
                    <a:pt x="536201" y="0"/>
                  </a:lnTo>
                  <a:lnTo>
                    <a:pt x="536201" y="565389"/>
                  </a:lnTo>
                  <a:lnTo>
                    <a:pt x="0" y="565389"/>
                  </a:lnTo>
                  <a:close/>
                </a:path>
              </a:pathLst>
            </a:custGeom>
            <a:solidFill>
              <a:srgbClr val="FFFFFF"/>
            </a:solidFill>
          </p:spPr>
        </p:sp>
        <p:sp>
          <p:nvSpPr>
            <p:cNvPr name="TextBox 23" id="23"/>
            <p:cNvSpPr txBox="true"/>
            <p:nvPr/>
          </p:nvSpPr>
          <p:spPr>
            <a:xfrm>
              <a:off x="0" y="-57150"/>
              <a:ext cx="536201" cy="622539"/>
            </a:xfrm>
            <a:prstGeom prst="rect">
              <a:avLst/>
            </a:prstGeom>
          </p:spPr>
          <p:txBody>
            <a:bodyPr anchor="ctr" rtlCol="false" tIns="50800" lIns="50800" bIns="50800" rIns="50800"/>
            <a:lstStyle/>
            <a:p>
              <a:pPr algn="ctr">
                <a:lnSpc>
                  <a:spcPts val="3359"/>
                </a:lnSpc>
              </a:pPr>
            </a:p>
          </p:txBody>
        </p:sp>
      </p:grpSp>
      <p:sp>
        <p:nvSpPr>
          <p:cNvPr name="AutoShape 24" id="24"/>
          <p:cNvSpPr/>
          <p:nvPr/>
        </p:nvSpPr>
        <p:spPr>
          <a:xfrm>
            <a:off x="4080357" y="8545314"/>
            <a:ext cx="5944544" cy="0"/>
          </a:xfrm>
          <a:prstGeom prst="line">
            <a:avLst/>
          </a:prstGeom>
          <a:ln cap="flat" w="9525">
            <a:solidFill>
              <a:srgbClr val="000000"/>
            </a:solidFill>
            <a:prstDash val="solid"/>
            <a:headEnd type="none" len="sm" w="sm"/>
            <a:tailEnd type="none" len="sm" w="sm"/>
          </a:ln>
        </p:spPr>
      </p:sp>
      <p:grpSp>
        <p:nvGrpSpPr>
          <p:cNvPr name="Group 25" id="25"/>
          <p:cNvGrpSpPr/>
          <p:nvPr/>
        </p:nvGrpSpPr>
        <p:grpSpPr>
          <a:xfrm rot="0">
            <a:off x="4080357" y="7258141"/>
            <a:ext cx="3424896" cy="1191923"/>
            <a:chOff x="0" y="0"/>
            <a:chExt cx="902030" cy="313922"/>
          </a:xfrm>
        </p:grpSpPr>
        <p:sp>
          <p:nvSpPr>
            <p:cNvPr name="Freeform 26" id="26"/>
            <p:cNvSpPr/>
            <p:nvPr/>
          </p:nvSpPr>
          <p:spPr>
            <a:xfrm flipH="false" flipV="false" rot="0">
              <a:off x="0" y="0"/>
              <a:ext cx="902030" cy="313922"/>
            </a:xfrm>
            <a:custGeom>
              <a:avLst/>
              <a:gdLst/>
              <a:ahLst/>
              <a:cxnLst/>
              <a:rect r="r" b="b" t="t" l="l"/>
              <a:pathLst>
                <a:path h="313922" w="902030">
                  <a:moveTo>
                    <a:pt x="0" y="0"/>
                  </a:moveTo>
                  <a:lnTo>
                    <a:pt x="902030" y="0"/>
                  </a:lnTo>
                  <a:lnTo>
                    <a:pt x="902030" y="313922"/>
                  </a:lnTo>
                  <a:lnTo>
                    <a:pt x="0" y="313922"/>
                  </a:lnTo>
                  <a:close/>
                </a:path>
              </a:pathLst>
            </a:custGeom>
            <a:solidFill>
              <a:srgbClr val="012169"/>
            </a:solidFill>
          </p:spPr>
        </p:sp>
        <p:sp>
          <p:nvSpPr>
            <p:cNvPr name="TextBox 27" id="27"/>
            <p:cNvSpPr txBox="true"/>
            <p:nvPr/>
          </p:nvSpPr>
          <p:spPr>
            <a:xfrm>
              <a:off x="0" y="-57150"/>
              <a:ext cx="902030" cy="371072"/>
            </a:xfrm>
            <a:prstGeom prst="rect">
              <a:avLst/>
            </a:prstGeom>
          </p:spPr>
          <p:txBody>
            <a:bodyPr anchor="ctr" rtlCol="false" tIns="50800" lIns="50800" bIns="50800" rIns="50800"/>
            <a:lstStyle/>
            <a:p>
              <a:pPr algn="ctr">
                <a:lnSpc>
                  <a:spcPts val="3359"/>
                </a:lnSpc>
              </a:pPr>
            </a:p>
          </p:txBody>
        </p:sp>
      </p:grpSp>
      <p:sp>
        <p:nvSpPr>
          <p:cNvPr name="TextBox 28" id="28"/>
          <p:cNvSpPr txBox="true"/>
          <p:nvPr/>
        </p:nvSpPr>
        <p:spPr>
          <a:xfrm rot="0">
            <a:off x="11064281" y="933450"/>
            <a:ext cx="3356521" cy="821055"/>
          </a:xfrm>
          <a:prstGeom prst="rect">
            <a:avLst/>
          </a:prstGeom>
        </p:spPr>
        <p:txBody>
          <a:bodyPr anchor="t" rtlCol="false" tIns="0" lIns="0" bIns="0" rIns="0">
            <a:spAutoFit/>
          </a:bodyPr>
          <a:lstStyle/>
          <a:p>
            <a:pPr algn="l">
              <a:lnSpc>
                <a:spcPts val="6719"/>
              </a:lnSpc>
            </a:pPr>
            <a:r>
              <a:rPr lang="en-US" sz="4800">
                <a:solidFill>
                  <a:srgbClr val="FFFFFF"/>
                </a:solidFill>
                <a:latin typeface="Geometos Neue 3 Extra-Light"/>
                <a:ea typeface="Geometos Neue 3 Extra-Light"/>
                <a:cs typeface="Geometos Neue 3 Extra-Light"/>
                <a:sym typeface="Geometos Neue 3 Extra-Light"/>
              </a:rPr>
              <a:t>Branding</a:t>
            </a:r>
          </a:p>
        </p:txBody>
      </p:sp>
      <p:sp>
        <p:nvSpPr>
          <p:cNvPr name="TextBox 29" id="29"/>
          <p:cNvSpPr txBox="true"/>
          <p:nvPr/>
        </p:nvSpPr>
        <p:spPr>
          <a:xfrm rot="0">
            <a:off x="11064281" y="2304639"/>
            <a:ext cx="6679771" cy="4358767"/>
          </a:xfrm>
          <a:prstGeom prst="rect">
            <a:avLst/>
          </a:prstGeom>
        </p:spPr>
        <p:txBody>
          <a:bodyPr anchor="t" rtlCol="false" tIns="0" lIns="0" bIns="0" rIns="0">
            <a:spAutoFit/>
          </a:bodyPr>
          <a:lstStyle/>
          <a:p>
            <a:pPr algn="l" marL="463107" indent="-231554" lvl="1">
              <a:lnSpc>
                <a:spcPts val="3003"/>
              </a:lnSpc>
              <a:buFont typeface="Arial"/>
              <a:buChar char="•"/>
            </a:pPr>
            <a:r>
              <a:rPr lang="en-US" sz="2145">
                <a:solidFill>
                  <a:srgbClr val="FFFFFF"/>
                </a:solidFill>
                <a:latin typeface="Roboto 1"/>
                <a:ea typeface="Roboto 1"/>
                <a:cs typeface="Roboto 1"/>
                <a:sym typeface="Roboto 1"/>
              </a:rPr>
              <a:t>Identity Standards</a:t>
            </a:r>
          </a:p>
          <a:p>
            <a:pPr algn="l" marL="926214" indent="-308738" lvl="2">
              <a:lnSpc>
                <a:spcPts val="3003"/>
              </a:lnSpc>
              <a:buFont typeface="Arial"/>
              <a:buChar char="⚬"/>
            </a:pPr>
            <a:r>
              <a:rPr lang="en-US" sz="2145">
                <a:solidFill>
                  <a:srgbClr val="FFFFFF"/>
                </a:solidFill>
                <a:latin typeface="Roboto 1"/>
                <a:ea typeface="Roboto 1"/>
                <a:cs typeface="Roboto 1"/>
                <a:sym typeface="Roboto 1"/>
              </a:rPr>
              <a:t>Brand Building Blocks (logo usage, colors, fonts, imagery, etc.) </a:t>
            </a:r>
          </a:p>
          <a:p>
            <a:pPr algn="l" marL="926214" indent="-308738" lvl="2">
              <a:lnSpc>
                <a:spcPts val="3003"/>
              </a:lnSpc>
              <a:buFont typeface="Arial"/>
              <a:buChar char="⚬"/>
            </a:pPr>
            <a:r>
              <a:rPr lang="en-US" sz="2145">
                <a:solidFill>
                  <a:srgbClr val="FFFFFF"/>
                </a:solidFill>
                <a:latin typeface="Roboto 1"/>
                <a:ea typeface="Roboto 1"/>
                <a:cs typeface="Roboto 1"/>
                <a:sym typeface="Roboto 1"/>
              </a:rPr>
              <a:t>Office Signage</a:t>
            </a:r>
          </a:p>
          <a:p>
            <a:pPr algn="l" marL="926214" indent="-308738" lvl="2">
              <a:lnSpc>
                <a:spcPts val="3003"/>
              </a:lnSpc>
              <a:buFont typeface="Arial"/>
              <a:buChar char="⚬"/>
            </a:pPr>
            <a:r>
              <a:rPr lang="en-US" sz="2145">
                <a:solidFill>
                  <a:srgbClr val="FFFFFF"/>
                </a:solidFill>
                <a:latin typeface="Roboto 1"/>
                <a:ea typeface="Roboto 1"/>
                <a:cs typeface="Roboto 1"/>
                <a:sym typeface="Roboto 1"/>
              </a:rPr>
              <a:t>Property Signage</a:t>
            </a:r>
          </a:p>
          <a:p>
            <a:pPr algn="l" marL="926214" indent="-308738" lvl="2">
              <a:lnSpc>
                <a:spcPts val="3003"/>
              </a:lnSpc>
              <a:buFont typeface="Arial"/>
              <a:buChar char="⚬"/>
            </a:pPr>
            <a:r>
              <a:rPr lang="en-US" sz="2145">
                <a:solidFill>
                  <a:srgbClr val="FFFFFF"/>
                </a:solidFill>
                <a:latin typeface="Roboto 1"/>
                <a:ea typeface="Roboto 1"/>
                <a:cs typeface="Roboto 1"/>
                <a:sym typeface="Roboto 1"/>
              </a:rPr>
              <a:t>Digital Guidelines</a:t>
            </a:r>
          </a:p>
          <a:p>
            <a:pPr algn="l">
              <a:lnSpc>
                <a:spcPts val="3003"/>
              </a:lnSpc>
            </a:pPr>
          </a:p>
          <a:p>
            <a:pPr algn="l" marL="463107" indent="-231554" lvl="1">
              <a:lnSpc>
                <a:spcPts val="3003"/>
              </a:lnSpc>
              <a:buFont typeface="Arial"/>
              <a:buChar char="•"/>
            </a:pPr>
            <a:r>
              <a:rPr lang="en-US" sz="2145">
                <a:solidFill>
                  <a:srgbClr val="FFFFFF"/>
                </a:solidFill>
                <a:latin typeface="Roboto 1"/>
                <a:ea typeface="Roboto 1"/>
                <a:cs typeface="Roboto 1"/>
                <a:sym typeface="Roboto 1"/>
              </a:rPr>
              <a:t>Logo Compliance</a:t>
            </a:r>
          </a:p>
          <a:p>
            <a:pPr algn="l">
              <a:lnSpc>
                <a:spcPts val="3003"/>
              </a:lnSpc>
            </a:pPr>
          </a:p>
          <a:p>
            <a:pPr algn="l">
              <a:lnSpc>
                <a:spcPts val="3702"/>
              </a:lnSpc>
            </a:pPr>
          </a:p>
          <a:p>
            <a:pPr algn="l">
              <a:lnSpc>
                <a:spcPts val="3702"/>
              </a:lnSpc>
            </a:pPr>
            <a:r>
              <a:rPr lang="en-US" sz="2644" b="true">
                <a:solidFill>
                  <a:srgbClr val="FFFFFF"/>
                </a:solidFill>
                <a:latin typeface="Roboto 1 Bold"/>
                <a:ea typeface="Roboto 1 Bold"/>
                <a:cs typeface="Roboto 1 Bold"/>
                <a:sym typeface="Roboto 1 Bold"/>
              </a:rPr>
              <a:t>When in doubt, share a proof!</a:t>
            </a:r>
          </a:p>
        </p:txBody>
      </p:sp>
      <p:sp>
        <p:nvSpPr>
          <p:cNvPr name="TextBox 30" id="30"/>
          <p:cNvSpPr txBox="true"/>
          <p:nvPr/>
        </p:nvSpPr>
        <p:spPr>
          <a:xfrm rot="0">
            <a:off x="271650" y="5249581"/>
            <a:ext cx="3330476" cy="1163322"/>
          </a:xfrm>
          <a:prstGeom prst="rect">
            <a:avLst/>
          </a:prstGeom>
        </p:spPr>
        <p:txBody>
          <a:bodyPr anchor="t" rtlCol="false" tIns="0" lIns="0" bIns="0" rIns="0">
            <a:spAutoFit/>
          </a:bodyPr>
          <a:lstStyle/>
          <a:p>
            <a:pPr algn="ctr">
              <a:lnSpc>
                <a:spcPts val="9379"/>
              </a:lnSpc>
            </a:pPr>
            <a:r>
              <a:rPr lang="en-US" b="true" sz="6699" spc="3483">
                <a:solidFill>
                  <a:srgbClr val="63666A"/>
                </a:solidFill>
                <a:latin typeface="Geometos Neue 3 Bold"/>
                <a:ea typeface="Geometos Neue 3 Bold"/>
                <a:cs typeface="Geometos Neue 3 Bold"/>
                <a:sym typeface="Geometos Neue 3 Bold"/>
              </a:rPr>
              <a:t>Our</a:t>
            </a:r>
          </a:p>
        </p:txBody>
      </p:sp>
      <p:sp>
        <p:nvSpPr>
          <p:cNvPr name="TextBox 31" id="31"/>
          <p:cNvSpPr txBox="true"/>
          <p:nvPr/>
        </p:nvSpPr>
        <p:spPr>
          <a:xfrm rot="0">
            <a:off x="538573" y="6038882"/>
            <a:ext cx="2872829" cy="946151"/>
          </a:xfrm>
          <a:prstGeom prst="rect">
            <a:avLst/>
          </a:prstGeom>
        </p:spPr>
        <p:txBody>
          <a:bodyPr anchor="t" rtlCol="false" tIns="0" lIns="0" bIns="0" rIns="0">
            <a:spAutoFit/>
          </a:bodyPr>
          <a:lstStyle/>
          <a:p>
            <a:pPr algn="ctr">
              <a:lnSpc>
                <a:spcPts val="7699"/>
              </a:lnSpc>
            </a:pPr>
            <a:r>
              <a:rPr lang="en-US" sz="5499">
                <a:solidFill>
                  <a:srgbClr val="63666A"/>
                </a:solidFill>
                <a:latin typeface="Geometos Neue 2"/>
                <a:ea typeface="Geometos Neue 2"/>
                <a:cs typeface="Geometos Neue 2"/>
                <a:sym typeface="Geometos Neue 2"/>
              </a:rPr>
              <a:t>values</a:t>
            </a:r>
          </a:p>
        </p:txBody>
      </p:sp>
      <p:sp>
        <p:nvSpPr>
          <p:cNvPr name="TextBox 32" id="32"/>
          <p:cNvSpPr txBox="true"/>
          <p:nvPr/>
        </p:nvSpPr>
        <p:spPr>
          <a:xfrm rot="0">
            <a:off x="450083" y="7302133"/>
            <a:ext cx="3062883" cy="2654808"/>
          </a:xfrm>
          <a:prstGeom prst="rect">
            <a:avLst/>
          </a:prstGeom>
        </p:spPr>
        <p:txBody>
          <a:bodyPr anchor="t" rtlCol="false" tIns="0" lIns="0" bIns="0" rIns="0">
            <a:spAutoFit/>
          </a:bodyPr>
          <a:lstStyle/>
          <a:p>
            <a:pPr algn="ctr">
              <a:lnSpc>
                <a:spcPts val="3066"/>
              </a:lnSpc>
            </a:pPr>
            <a:r>
              <a:rPr lang="en-US" b="true" sz="2100">
                <a:solidFill>
                  <a:srgbClr val="63666A"/>
                </a:solidFill>
                <a:latin typeface="Roboto 2 Bold"/>
                <a:ea typeface="Roboto 2 Bold"/>
                <a:cs typeface="Roboto 2 Bold"/>
                <a:sym typeface="Roboto 2 Bold"/>
              </a:rPr>
              <a:t>DO RIGHT</a:t>
            </a:r>
          </a:p>
          <a:p>
            <a:pPr algn="ctr">
              <a:lnSpc>
                <a:spcPts val="3066"/>
              </a:lnSpc>
            </a:pPr>
          </a:p>
          <a:p>
            <a:pPr algn="ctr">
              <a:lnSpc>
                <a:spcPts val="3066"/>
              </a:lnSpc>
            </a:pPr>
            <a:r>
              <a:rPr lang="en-US" b="true" sz="2100">
                <a:solidFill>
                  <a:srgbClr val="63666A"/>
                </a:solidFill>
                <a:latin typeface="Roboto 2 Bold"/>
                <a:ea typeface="Roboto 2 Bold"/>
                <a:cs typeface="Roboto 2 Bold"/>
                <a:sym typeface="Roboto 2 Bold"/>
              </a:rPr>
              <a:t>WIN TOGETHER</a:t>
            </a:r>
          </a:p>
          <a:p>
            <a:pPr algn="ctr">
              <a:lnSpc>
                <a:spcPts val="3066"/>
              </a:lnSpc>
            </a:pPr>
          </a:p>
          <a:p>
            <a:pPr algn="ctr">
              <a:lnSpc>
                <a:spcPts val="3066"/>
              </a:lnSpc>
            </a:pPr>
            <a:r>
              <a:rPr lang="en-US" b="true" sz="2100">
                <a:solidFill>
                  <a:srgbClr val="63666A"/>
                </a:solidFill>
                <a:latin typeface="Roboto 2 Bold"/>
                <a:ea typeface="Roboto 2 Bold"/>
                <a:cs typeface="Roboto 2 Bold"/>
                <a:sym typeface="Roboto 2 Bold"/>
              </a:rPr>
              <a:t>BIG HEARTED</a:t>
            </a:r>
          </a:p>
          <a:p>
            <a:pPr algn="ctr">
              <a:lnSpc>
                <a:spcPts val="3066"/>
              </a:lnSpc>
            </a:pPr>
          </a:p>
          <a:p>
            <a:pPr algn="ctr">
              <a:lnSpc>
                <a:spcPts val="3066"/>
              </a:lnSpc>
            </a:pPr>
            <a:r>
              <a:rPr lang="en-US" b="true" sz="2100">
                <a:solidFill>
                  <a:srgbClr val="63666A"/>
                </a:solidFill>
                <a:latin typeface="Roboto 2 Bold"/>
                <a:ea typeface="Roboto 2 Bold"/>
                <a:cs typeface="Roboto 2 Bold"/>
                <a:sym typeface="Roboto 2 Bold"/>
              </a:rPr>
              <a:t>OWNERSHIP MENTALITY</a:t>
            </a:r>
          </a:p>
        </p:txBody>
      </p:sp>
      <p:sp>
        <p:nvSpPr>
          <p:cNvPr name="TextBox 33" id="33"/>
          <p:cNvSpPr txBox="true"/>
          <p:nvPr/>
        </p:nvSpPr>
        <p:spPr>
          <a:xfrm rot="0">
            <a:off x="3624673" y="492684"/>
            <a:ext cx="2935337" cy="1186815"/>
          </a:xfrm>
          <a:prstGeom prst="rect">
            <a:avLst/>
          </a:prstGeom>
        </p:spPr>
        <p:txBody>
          <a:bodyPr anchor="t" rtlCol="false" tIns="0" lIns="0" bIns="0" rIns="0">
            <a:spAutoFit/>
          </a:bodyPr>
          <a:lstStyle/>
          <a:p>
            <a:pPr algn="r">
              <a:lnSpc>
                <a:spcPts val="4619"/>
              </a:lnSpc>
            </a:pPr>
            <a:r>
              <a:rPr lang="en-US" sz="4199">
                <a:solidFill>
                  <a:srgbClr val="012169"/>
                </a:solidFill>
                <a:latin typeface="Geometos Neue 1"/>
                <a:ea typeface="Geometos Neue 1"/>
                <a:cs typeface="Geometos Neue 1"/>
                <a:sym typeface="Geometos Neue 1"/>
              </a:rPr>
              <a:t>the right</a:t>
            </a:r>
          </a:p>
          <a:p>
            <a:pPr algn="r">
              <a:lnSpc>
                <a:spcPts val="4619"/>
              </a:lnSpc>
            </a:pPr>
            <a:r>
              <a:rPr lang="en-US" sz="4199" b="true">
                <a:solidFill>
                  <a:srgbClr val="012169"/>
                </a:solidFill>
                <a:latin typeface="Geometos Neue 3 Bold"/>
                <a:ea typeface="Geometos Neue 3 Bold"/>
                <a:cs typeface="Geometos Neue 3 Bold"/>
                <a:sym typeface="Geometos Neue 3 Bold"/>
              </a:rPr>
              <a:t>angle</a:t>
            </a:r>
          </a:p>
        </p:txBody>
      </p:sp>
      <p:sp>
        <p:nvSpPr>
          <p:cNvPr name="TextBox 34" id="34"/>
          <p:cNvSpPr txBox="true"/>
          <p:nvPr/>
        </p:nvSpPr>
        <p:spPr>
          <a:xfrm rot="0">
            <a:off x="8159638" y="2621390"/>
            <a:ext cx="1283643" cy="512443"/>
          </a:xfrm>
          <a:prstGeom prst="rect">
            <a:avLst/>
          </a:prstGeom>
        </p:spPr>
        <p:txBody>
          <a:bodyPr anchor="t" rtlCol="false" tIns="0" lIns="0" bIns="0" rIns="0">
            <a:spAutoFit/>
          </a:bodyPr>
          <a:lstStyle/>
          <a:p>
            <a:pPr algn="l">
              <a:lnSpc>
                <a:spcPts val="4500"/>
              </a:lnSpc>
            </a:pPr>
            <a:r>
              <a:rPr lang="en-US" sz="1800">
                <a:solidFill>
                  <a:srgbClr val="012169"/>
                </a:solidFill>
                <a:latin typeface="Geometos Neue 4"/>
                <a:ea typeface="Geometos Neue 4"/>
                <a:cs typeface="Geometos Neue 4"/>
                <a:sym typeface="Geometos Neue 4"/>
              </a:rPr>
              <a:t>INFORMED</a:t>
            </a:r>
          </a:p>
        </p:txBody>
      </p:sp>
      <p:sp>
        <p:nvSpPr>
          <p:cNvPr name="TextBox 35" id="35"/>
          <p:cNvSpPr txBox="true"/>
          <p:nvPr/>
        </p:nvSpPr>
        <p:spPr>
          <a:xfrm rot="0">
            <a:off x="8159638" y="3348464"/>
            <a:ext cx="1216521" cy="512443"/>
          </a:xfrm>
          <a:prstGeom prst="rect">
            <a:avLst/>
          </a:prstGeom>
        </p:spPr>
        <p:txBody>
          <a:bodyPr anchor="t" rtlCol="false" tIns="0" lIns="0" bIns="0" rIns="0">
            <a:spAutoFit/>
          </a:bodyPr>
          <a:lstStyle/>
          <a:p>
            <a:pPr algn="l">
              <a:lnSpc>
                <a:spcPts val="4500"/>
              </a:lnSpc>
            </a:pPr>
            <a:r>
              <a:rPr lang="en-US" sz="1800">
                <a:solidFill>
                  <a:srgbClr val="012169"/>
                </a:solidFill>
                <a:latin typeface="Geometos Neue 4"/>
                <a:ea typeface="Geometos Neue 4"/>
                <a:cs typeface="Geometos Neue 4"/>
                <a:sym typeface="Geometos Neue 4"/>
              </a:rPr>
              <a:t>POLISHED</a:t>
            </a:r>
          </a:p>
        </p:txBody>
      </p:sp>
      <p:sp>
        <p:nvSpPr>
          <p:cNvPr name="TextBox 36" id="36"/>
          <p:cNvSpPr txBox="true"/>
          <p:nvPr/>
        </p:nvSpPr>
        <p:spPr>
          <a:xfrm rot="0">
            <a:off x="8159638" y="4075537"/>
            <a:ext cx="1865263" cy="512443"/>
          </a:xfrm>
          <a:prstGeom prst="rect">
            <a:avLst/>
          </a:prstGeom>
        </p:spPr>
        <p:txBody>
          <a:bodyPr anchor="t" rtlCol="false" tIns="0" lIns="0" bIns="0" rIns="0">
            <a:spAutoFit/>
          </a:bodyPr>
          <a:lstStyle/>
          <a:p>
            <a:pPr algn="l">
              <a:lnSpc>
                <a:spcPts val="4500"/>
              </a:lnSpc>
            </a:pPr>
            <a:r>
              <a:rPr lang="en-US" sz="1800">
                <a:solidFill>
                  <a:srgbClr val="012169"/>
                </a:solidFill>
                <a:latin typeface="Geometos Neue 4"/>
                <a:ea typeface="Geometos Neue 4"/>
                <a:cs typeface="Geometos Neue 4"/>
                <a:sym typeface="Geometos Neue 4"/>
              </a:rPr>
              <a:t>PROFESSIONAL</a:t>
            </a:r>
          </a:p>
        </p:txBody>
      </p:sp>
      <p:sp>
        <p:nvSpPr>
          <p:cNvPr name="TextBox 37" id="37"/>
          <p:cNvSpPr txBox="true"/>
          <p:nvPr/>
        </p:nvSpPr>
        <p:spPr>
          <a:xfrm rot="0">
            <a:off x="4210081" y="7275126"/>
            <a:ext cx="3092648" cy="1201291"/>
          </a:xfrm>
          <a:prstGeom prst="rect">
            <a:avLst/>
          </a:prstGeom>
        </p:spPr>
        <p:txBody>
          <a:bodyPr anchor="t" rtlCol="false" tIns="0" lIns="0" bIns="0" rIns="0">
            <a:spAutoFit/>
          </a:bodyPr>
          <a:lstStyle/>
          <a:p>
            <a:pPr algn="l">
              <a:lnSpc>
                <a:spcPts val="2800"/>
              </a:lnSpc>
            </a:pPr>
            <a:r>
              <a:rPr lang="en-US" sz="2000" spc="532">
                <a:solidFill>
                  <a:srgbClr val="FFFFFF"/>
                </a:solidFill>
                <a:latin typeface="Geometos Neue 3"/>
                <a:ea typeface="Geometos Neue 3"/>
                <a:cs typeface="Geometos Neue 3"/>
                <a:sym typeface="Geometos Neue 3"/>
              </a:rPr>
              <a:t>Primary</a:t>
            </a:r>
          </a:p>
          <a:p>
            <a:pPr algn="l">
              <a:lnSpc>
                <a:spcPts val="5311"/>
              </a:lnSpc>
            </a:pPr>
            <a:r>
              <a:rPr lang="en-US" sz="6399" b="true">
                <a:solidFill>
                  <a:srgbClr val="FFFFFF"/>
                </a:solidFill>
                <a:latin typeface="Geometos Neue 3 Bold"/>
                <a:ea typeface="Geometos Neue 3 Bold"/>
                <a:cs typeface="Geometos Neue 3 Bold"/>
                <a:sym typeface="Geometos Neue 3 Bold"/>
              </a:rPr>
              <a:t>color</a:t>
            </a:r>
          </a:p>
        </p:txBody>
      </p:sp>
      <p:sp>
        <p:nvSpPr>
          <p:cNvPr name="TextBox 38" id="38"/>
          <p:cNvSpPr txBox="true"/>
          <p:nvPr/>
        </p:nvSpPr>
        <p:spPr>
          <a:xfrm rot="0">
            <a:off x="7635752" y="7577878"/>
            <a:ext cx="2387798" cy="542925"/>
          </a:xfrm>
          <a:prstGeom prst="rect">
            <a:avLst/>
          </a:prstGeom>
        </p:spPr>
        <p:txBody>
          <a:bodyPr anchor="t" rtlCol="false" tIns="0" lIns="0" bIns="0" rIns="0">
            <a:spAutoFit/>
          </a:bodyPr>
          <a:lstStyle/>
          <a:p>
            <a:pPr algn="l">
              <a:lnSpc>
                <a:spcPts val="2160"/>
              </a:lnSpc>
            </a:pPr>
            <a:r>
              <a:rPr lang="en-US" sz="1800">
                <a:solidFill>
                  <a:srgbClr val="012169"/>
                </a:solidFill>
                <a:latin typeface="Geometos Neue 3"/>
                <a:ea typeface="Geometos Neue 3"/>
                <a:cs typeface="Geometos Neue 3"/>
                <a:sym typeface="Geometos Neue 3"/>
              </a:rPr>
              <a:t>Coldwell banker</a:t>
            </a:r>
          </a:p>
          <a:p>
            <a:pPr algn="l">
              <a:lnSpc>
                <a:spcPts val="2160"/>
              </a:lnSpc>
            </a:pPr>
            <a:r>
              <a:rPr lang="en-US" sz="1800">
                <a:solidFill>
                  <a:srgbClr val="012169"/>
                </a:solidFill>
                <a:latin typeface="Geometos Neue 3"/>
                <a:ea typeface="Geometos Neue 3"/>
                <a:cs typeface="Geometos Neue 3"/>
                <a:sym typeface="Geometos Neue 3"/>
              </a:rPr>
              <a:t>commercial blue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1216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220295" y="2164262"/>
            <a:ext cx="5811087" cy="3871636"/>
          </a:xfrm>
          <a:custGeom>
            <a:avLst/>
            <a:gdLst/>
            <a:ahLst/>
            <a:cxnLst/>
            <a:rect r="r" b="b" t="t" l="l"/>
            <a:pathLst>
              <a:path h="3871636" w="5811087">
                <a:moveTo>
                  <a:pt x="0" y="0"/>
                </a:moveTo>
                <a:lnTo>
                  <a:pt x="5811087" y="0"/>
                </a:lnTo>
                <a:lnTo>
                  <a:pt x="5811087" y="3871637"/>
                </a:lnTo>
                <a:lnTo>
                  <a:pt x="0" y="3871637"/>
                </a:lnTo>
                <a:lnTo>
                  <a:pt x="0" y="0"/>
                </a:lnTo>
                <a:close/>
              </a:path>
            </a:pathLst>
          </a:custGeom>
          <a:blipFill>
            <a:blip r:embed="rId3"/>
            <a:stretch>
              <a:fillRect l="0" t="0" r="0" b="0"/>
            </a:stretch>
          </a:blipFill>
          <a:ln w="19050" cap="sq">
            <a:solidFill>
              <a:srgbClr val="FFFFFF"/>
            </a:solidFill>
            <a:prstDash val="solid"/>
            <a:miter/>
          </a:ln>
        </p:spPr>
      </p:sp>
      <p:sp>
        <p:nvSpPr>
          <p:cNvPr name="Freeform 4" id="4"/>
          <p:cNvSpPr/>
          <p:nvPr/>
        </p:nvSpPr>
        <p:spPr>
          <a:xfrm flipH="false" flipV="false" rot="0">
            <a:off x="6237047" y="2164262"/>
            <a:ext cx="5811087" cy="3871636"/>
          </a:xfrm>
          <a:custGeom>
            <a:avLst/>
            <a:gdLst/>
            <a:ahLst/>
            <a:cxnLst/>
            <a:rect r="r" b="b" t="t" l="l"/>
            <a:pathLst>
              <a:path h="3871636" w="5811087">
                <a:moveTo>
                  <a:pt x="0" y="0"/>
                </a:moveTo>
                <a:lnTo>
                  <a:pt x="5811087" y="0"/>
                </a:lnTo>
                <a:lnTo>
                  <a:pt x="5811087" y="3871637"/>
                </a:lnTo>
                <a:lnTo>
                  <a:pt x="0" y="3871637"/>
                </a:lnTo>
                <a:lnTo>
                  <a:pt x="0" y="0"/>
                </a:lnTo>
                <a:close/>
              </a:path>
            </a:pathLst>
          </a:custGeom>
          <a:blipFill>
            <a:blip r:embed="rId4"/>
            <a:stretch>
              <a:fillRect l="0" t="0" r="0" b="0"/>
            </a:stretch>
          </a:blipFill>
          <a:ln w="19050" cap="sq">
            <a:solidFill>
              <a:srgbClr val="FFFFFF"/>
            </a:solidFill>
            <a:prstDash val="solid"/>
            <a:miter/>
          </a:ln>
        </p:spPr>
      </p:sp>
      <p:sp>
        <p:nvSpPr>
          <p:cNvPr name="Freeform 5" id="5"/>
          <p:cNvSpPr/>
          <p:nvPr/>
        </p:nvSpPr>
        <p:spPr>
          <a:xfrm flipH="false" flipV="false" rot="0">
            <a:off x="213871" y="6214413"/>
            <a:ext cx="5811087" cy="3871636"/>
          </a:xfrm>
          <a:custGeom>
            <a:avLst/>
            <a:gdLst/>
            <a:ahLst/>
            <a:cxnLst/>
            <a:rect r="r" b="b" t="t" l="l"/>
            <a:pathLst>
              <a:path h="3871636" w="5811087">
                <a:moveTo>
                  <a:pt x="0" y="0"/>
                </a:moveTo>
                <a:lnTo>
                  <a:pt x="5811086" y="0"/>
                </a:lnTo>
                <a:lnTo>
                  <a:pt x="5811086" y="3871636"/>
                </a:lnTo>
                <a:lnTo>
                  <a:pt x="0" y="3871636"/>
                </a:lnTo>
                <a:lnTo>
                  <a:pt x="0" y="0"/>
                </a:lnTo>
                <a:close/>
              </a:path>
            </a:pathLst>
          </a:custGeom>
          <a:blipFill>
            <a:blip r:embed="rId5"/>
            <a:stretch>
              <a:fillRect l="0" t="0" r="0" b="0"/>
            </a:stretch>
          </a:blipFill>
          <a:ln w="19050" cap="sq">
            <a:solidFill>
              <a:srgbClr val="FFFFFF"/>
            </a:solidFill>
            <a:prstDash val="solid"/>
            <a:miter/>
          </a:ln>
        </p:spPr>
      </p:sp>
      <p:sp>
        <p:nvSpPr>
          <p:cNvPr name="Freeform 6" id="6"/>
          <p:cNvSpPr/>
          <p:nvPr/>
        </p:nvSpPr>
        <p:spPr>
          <a:xfrm flipH="false" flipV="false" rot="0">
            <a:off x="12239271" y="6214413"/>
            <a:ext cx="5822010" cy="3871636"/>
          </a:xfrm>
          <a:custGeom>
            <a:avLst/>
            <a:gdLst/>
            <a:ahLst/>
            <a:cxnLst/>
            <a:rect r="r" b="b" t="t" l="l"/>
            <a:pathLst>
              <a:path h="3871636" w="5822010">
                <a:moveTo>
                  <a:pt x="0" y="0"/>
                </a:moveTo>
                <a:lnTo>
                  <a:pt x="5822010" y="0"/>
                </a:lnTo>
                <a:lnTo>
                  <a:pt x="5822010" y="3871636"/>
                </a:lnTo>
                <a:lnTo>
                  <a:pt x="0" y="3871636"/>
                </a:lnTo>
                <a:lnTo>
                  <a:pt x="0" y="0"/>
                </a:lnTo>
                <a:close/>
              </a:path>
            </a:pathLst>
          </a:custGeom>
          <a:blipFill>
            <a:blip r:embed="rId6"/>
            <a:stretch>
              <a:fillRect l="0" t="0" r="0" b="0"/>
            </a:stretch>
          </a:blipFill>
          <a:ln w="19050" cap="sq">
            <a:solidFill>
              <a:srgbClr val="FFFFFF"/>
            </a:solidFill>
            <a:prstDash val="solid"/>
            <a:miter/>
          </a:ln>
        </p:spPr>
      </p:sp>
      <p:sp>
        <p:nvSpPr>
          <p:cNvPr name="Freeform 7" id="7"/>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7"/>
            <a:stretch>
              <a:fillRect l="0" t="0" r="0" b="0"/>
            </a:stretch>
          </a:blipFill>
        </p:spPr>
      </p:sp>
      <p:sp>
        <p:nvSpPr>
          <p:cNvPr name="Freeform 8" id="8"/>
          <p:cNvSpPr/>
          <p:nvPr/>
        </p:nvSpPr>
        <p:spPr>
          <a:xfrm flipH="false" flipV="false" rot="0">
            <a:off x="6226571" y="6214413"/>
            <a:ext cx="5811087" cy="3871636"/>
          </a:xfrm>
          <a:custGeom>
            <a:avLst/>
            <a:gdLst/>
            <a:ahLst/>
            <a:cxnLst/>
            <a:rect r="r" b="b" t="t" l="l"/>
            <a:pathLst>
              <a:path h="3871636" w="5811087">
                <a:moveTo>
                  <a:pt x="0" y="0"/>
                </a:moveTo>
                <a:lnTo>
                  <a:pt x="5811086" y="0"/>
                </a:lnTo>
                <a:lnTo>
                  <a:pt x="5811086" y="3871636"/>
                </a:lnTo>
                <a:lnTo>
                  <a:pt x="0" y="3871636"/>
                </a:lnTo>
                <a:lnTo>
                  <a:pt x="0" y="0"/>
                </a:lnTo>
                <a:close/>
              </a:path>
            </a:pathLst>
          </a:custGeom>
          <a:blipFill>
            <a:blip r:embed="rId8"/>
            <a:stretch>
              <a:fillRect l="0" t="0" r="0" b="0"/>
            </a:stretch>
          </a:blipFill>
          <a:ln w="19050" cap="sq">
            <a:solidFill>
              <a:srgbClr val="FFFFFF"/>
            </a:solidFill>
            <a:prstDash val="solid"/>
            <a:miter/>
          </a:ln>
        </p:spPr>
      </p:sp>
      <p:sp>
        <p:nvSpPr>
          <p:cNvPr name="Freeform 9" id="9"/>
          <p:cNvSpPr/>
          <p:nvPr/>
        </p:nvSpPr>
        <p:spPr>
          <a:xfrm flipH="false" flipV="false" rot="0">
            <a:off x="12257684" y="2164262"/>
            <a:ext cx="5803597" cy="3866646"/>
          </a:xfrm>
          <a:custGeom>
            <a:avLst/>
            <a:gdLst/>
            <a:ahLst/>
            <a:cxnLst/>
            <a:rect r="r" b="b" t="t" l="l"/>
            <a:pathLst>
              <a:path h="3866646" w="5803597">
                <a:moveTo>
                  <a:pt x="0" y="0"/>
                </a:moveTo>
                <a:lnTo>
                  <a:pt x="5803597" y="0"/>
                </a:lnTo>
                <a:lnTo>
                  <a:pt x="5803597" y="3866646"/>
                </a:lnTo>
                <a:lnTo>
                  <a:pt x="0" y="3866646"/>
                </a:lnTo>
                <a:lnTo>
                  <a:pt x="0" y="0"/>
                </a:lnTo>
                <a:close/>
              </a:path>
            </a:pathLst>
          </a:custGeom>
          <a:blipFill>
            <a:blip r:embed="rId9"/>
            <a:stretch>
              <a:fillRect l="0" t="0" r="0" b="0"/>
            </a:stretch>
          </a:blipFill>
          <a:ln w="19050" cap="sq">
            <a:solidFill>
              <a:srgbClr val="FFFFFF"/>
            </a:solidFill>
            <a:prstDash val="solid"/>
            <a:miter/>
          </a:ln>
        </p:spPr>
      </p:sp>
      <p:sp>
        <p:nvSpPr>
          <p:cNvPr name="TextBox 10" id="10"/>
          <p:cNvSpPr txBox="true"/>
          <p:nvPr/>
        </p:nvSpPr>
        <p:spPr>
          <a:xfrm rot="0">
            <a:off x="2175159" y="1051710"/>
            <a:ext cx="5115371"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CBC Photography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012169"/>
            </a:solidFill>
          </p:spPr>
        </p:sp>
        <p:sp>
          <p:nvSpPr>
            <p:cNvPr name="TextBox 4" id="4"/>
            <p:cNvSpPr txBox="true"/>
            <p:nvPr/>
          </p:nvSpPr>
          <p:spPr>
            <a:xfrm>
              <a:off x="0" y="-47625"/>
              <a:ext cx="4816593" cy="2756958"/>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6" id="6"/>
          <p:cNvSpPr/>
          <p:nvPr/>
        </p:nvSpPr>
        <p:spPr>
          <a:xfrm flipH="false" flipV="false" rot="0">
            <a:off x="487877" y="2592459"/>
            <a:ext cx="5800681" cy="7520817"/>
          </a:xfrm>
          <a:custGeom>
            <a:avLst/>
            <a:gdLst/>
            <a:ahLst/>
            <a:cxnLst/>
            <a:rect r="r" b="b" t="t" l="l"/>
            <a:pathLst>
              <a:path h="7520817" w="5800681">
                <a:moveTo>
                  <a:pt x="0" y="0"/>
                </a:moveTo>
                <a:lnTo>
                  <a:pt x="5800681" y="0"/>
                </a:lnTo>
                <a:lnTo>
                  <a:pt x="5800681" y="7520817"/>
                </a:lnTo>
                <a:lnTo>
                  <a:pt x="0" y="7520817"/>
                </a:lnTo>
                <a:lnTo>
                  <a:pt x="0" y="0"/>
                </a:lnTo>
                <a:close/>
              </a:path>
            </a:pathLst>
          </a:custGeom>
          <a:blipFill>
            <a:blip r:embed="rId3"/>
            <a:stretch>
              <a:fillRect l="0" t="0" r="0" b="0"/>
            </a:stretch>
          </a:blipFill>
        </p:spPr>
      </p:sp>
      <p:sp>
        <p:nvSpPr>
          <p:cNvPr name="Freeform 7" id="7"/>
          <p:cNvSpPr/>
          <p:nvPr/>
        </p:nvSpPr>
        <p:spPr>
          <a:xfrm flipH="false" flipV="false" rot="0">
            <a:off x="6350002" y="2592459"/>
            <a:ext cx="5800681" cy="7520817"/>
          </a:xfrm>
          <a:custGeom>
            <a:avLst/>
            <a:gdLst/>
            <a:ahLst/>
            <a:cxnLst/>
            <a:rect r="r" b="b" t="t" l="l"/>
            <a:pathLst>
              <a:path h="7520817" w="5800681">
                <a:moveTo>
                  <a:pt x="0" y="0"/>
                </a:moveTo>
                <a:lnTo>
                  <a:pt x="5800680" y="0"/>
                </a:lnTo>
                <a:lnTo>
                  <a:pt x="5800680" y="7520817"/>
                </a:lnTo>
                <a:lnTo>
                  <a:pt x="0" y="7520817"/>
                </a:lnTo>
                <a:lnTo>
                  <a:pt x="0" y="0"/>
                </a:lnTo>
                <a:close/>
              </a:path>
            </a:pathLst>
          </a:custGeom>
          <a:blipFill>
            <a:blip r:embed="rId4"/>
            <a:stretch>
              <a:fillRect l="0" t="0" r="0" b="0"/>
            </a:stretch>
          </a:blipFill>
        </p:spPr>
      </p:sp>
      <p:sp>
        <p:nvSpPr>
          <p:cNvPr name="Freeform 8" id="8"/>
          <p:cNvSpPr/>
          <p:nvPr/>
        </p:nvSpPr>
        <p:spPr>
          <a:xfrm flipH="false" flipV="false" rot="0">
            <a:off x="12212126" y="2592459"/>
            <a:ext cx="5808061" cy="7520817"/>
          </a:xfrm>
          <a:custGeom>
            <a:avLst/>
            <a:gdLst/>
            <a:ahLst/>
            <a:cxnLst/>
            <a:rect r="r" b="b" t="t" l="l"/>
            <a:pathLst>
              <a:path h="7520817" w="5808061">
                <a:moveTo>
                  <a:pt x="0" y="0"/>
                </a:moveTo>
                <a:lnTo>
                  <a:pt x="5808061" y="0"/>
                </a:lnTo>
                <a:lnTo>
                  <a:pt x="5808061" y="7520817"/>
                </a:lnTo>
                <a:lnTo>
                  <a:pt x="0" y="7520817"/>
                </a:lnTo>
                <a:lnTo>
                  <a:pt x="0" y="0"/>
                </a:lnTo>
                <a:close/>
              </a:path>
            </a:pathLst>
          </a:custGeom>
          <a:blipFill>
            <a:blip r:embed="rId5"/>
            <a:stretch>
              <a:fillRect l="0" t="0" r="0" b="0"/>
            </a:stretch>
          </a:blipFill>
        </p:spPr>
      </p:sp>
      <p:sp>
        <p:nvSpPr>
          <p:cNvPr name="Freeform 9" id="9"/>
          <p:cNvSpPr/>
          <p:nvPr/>
        </p:nvSpPr>
        <p:spPr>
          <a:xfrm flipH="false" flipV="false" rot="0">
            <a:off x="596012" y="786530"/>
            <a:ext cx="1252990" cy="1252990"/>
          </a:xfrm>
          <a:custGeom>
            <a:avLst/>
            <a:gdLst/>
            <a:ahLst/>
            <a:cxnLst/>
            <a:rect r="r" b="b" t="t" l="l"/>
            <a:pathLst>
              <a:path h="1252990" w="1252990">
                <a:moveTo>
                  <a:pt x="0" y="0"/>
                </a:moveTo>
                <a:lnTo>
                  <a:pt x="1252990" y="0"/>
                </a:lnTo>
                <a:lnTo>
                  <a:pt x="1252990" y="1252989"/>
                </a:lnTo>
                <a:lnTo>
                  <a:pt x="0" y="1252989"/>
                </a:lnTo>
                <a:lnTo>
                  <a:pt x="0" y="0"/>
                </a:lnTo>
                <a:close/>
              </a:path>
            </a:pathLst>
          </a:custGeom>
          <a:blipFill>
            <a:blip r:embed="rId6"/>
            <a:stretch>
              <a:fillRect l="0" t="0" r="0" b="0"/>
            </a:stretch>
          </a:blipFill>
        </p:spPr>
      </p:sp>
      <p:sp>
        <p:nvSpPr>
          <p:cNvPr name="TextBox 10" id="10"/>
          <p:cNvSpPr txBox="true"/>
          <p:nvPr/>
        </p:nvSpPr>
        <p:spPr>
          <a:xfrm rot="0">
            <a:off x="2175159" y="1051710"/>
            <a:ext cx="5401568" cy="646430"/>
          </a:xfrm>
          <a:prstGeom prst="rect">
            <a:avLst/>
          </a:prstGeom>
        </p:spPr>
        <p:txBody>
          <a:bodyPr anchor="t" rtlCol="false" tIns="0" lIns="0" bIns="0" rIns="0">
            <a:spAutoFit/>
          </a:bodyPr>
          <a:lstStyle/>
          <a:p>
            <a:pPr algn="l">
              <a:lnSpc>
                <a:spcPts val="5319"/>
              </a:lnSpc>
            </a:pPr>
            <a:r>
              <a:rPr lang="en-US" sz="3799">
                <a:solidFill>
                  <a:srgbClr val="FFFFFF"/>
                </a:solidFill>
                <a:latin typeface="Geometos Neue 2"/>
                <a:ea typeface="Geometos Neue 2"/>
                <a:cs typeface="Geometos Neue 2"/>
                <a:sym typeface="Geometos Neue 2"/>
              </a:rPr>
              <a:t>Platform of value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981A37800B6D448208F308C000F9D4" ma:contentTypeVersion="19" ma:contentTypeDescription="Create a new document." ma:contentTypeScope="" ma:versionID="90a0129be94c8722e3b0e38d928f81c7">
  <xsd:schema xmlns:xsd="http://www.w3.org/2001/XMLSchema" xmlns:xs="http://www.w3.org/2001/XMLSchema" xmlns:p="http://schemas.microsoft.com/office/2006/metadata/properties" xmlns:ns2="150707c8-f6b3-441e-b453-5df5baccfb0c" xmlns:ns3="1c3be54d-68a4-4e8a-9031-dbd1160c465a" targetNamespace="http://schemas.microsoft.com/office/2006/metadata/properties" ma:root="true" ma:fieldsID="2a046d8e3c4c0022df3dcb229178b5a8" ns2:_="" ns3:_="">
    <xsd:import namespace="150707c8-f6b3-441e-b453-5df5baccfb0c"/>
    <xsd:import namespace="1c3be54d-68a4-4e8a-9031-dbd1160c46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707c8-f6b3-441e-b453-5df5baccfb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939aa7-6e80-4258-9093-695d3ea677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e54d-68a4-4e8a-9031-dbd1160c46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818540-ae6b-4743-a0d7-b89cdcd12c7e}" ma:internalName="TaxCatchAll" ma:showField="CatchAllData" ma:web="1c3be54d-68a4-4e8a-9031-dbd1160c46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0707c8-f6b3-441e-b453-5df5baccfb0c">
      <Terms xmlns="http://schemas.microsoft.com/office/infopath/2007/PartnerControls"/>
    </lcf76f155ced4ddcb4097134ff3c332f>
    <TaxCatchAll xmlns="1c3be54d-68a4-4e8a-9031-dbd1160c465a" xsi:nil="true"/>
  </documentManagement>
</p:properties>
</file>

<file path=customXml/itemProps1.xml><?xml version="1.0" encoding="utf-8"?>
<ds:datastoreItem xmlns:ds="http://schemas.openxmlformats.org/officeDocument/2006/customXml" ds:itemID="{DAF6B17E-3E35-410D-88F6-A33DF96A82A2}"/>
</file>

<file path=customXml/itemProps2.xml><?xml version="1.0" encoding="utf-8"?>
<ds:datastoreItem xmlns:ds="http://schemas.openxmlformats.org/officeDocument/2006/customXml" ds:itemID="{47A0D4A7-BBA3-4767-AF28-5A8297A094E9}"/>
</file>

<file path=customXml/itemProps3.xml><?xml version="1.0" encoding="utf-8"?>
<ds:datastoreItem xmlns:ds="http://schemas.openxmlformats.org/officeDocument/2006/customXml" ds:itemID="{875ED0C9-E891-40C1-A05E-22184F453FA8}"/>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CBC International</dc:title>
  <cp:revision>1</cp:revision>
  <dcterms:created xsi:type="dcterms:W3CDTF">2006-08-16T00:00:00Z</dcterms:created>
  <dcterms:modified xsi:type="dcterms:W3CDTF">2011-08-01T06:04:30Z</dcterms:modified>
  <dc:identifier>DAGfZUj4P20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0x010100F7981A37800B6D448208F308C000F9D4</vt:lpwstr>
  </property>
</Properties>
</file>